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  <p:sldMasterId id="2147483680" r:id="rId2"/>
    <p:sldMasterId id="2147483684" r:id="rId3"/>
  </p:sldMasterIdLst>
  <p:notesMasterIdLst>
    <p:notesMasterId r:id="rId15"/>
  </p:notesMasterIdLst>
  <p:sldIdLst>
    <p:sldId id="311" r:id="rId4"/>
    <p:sldId id="392" r:id="rId5"/>
    <p:sldId id="400" r:id="rId6"/>
    <p:sldId id="395" r:id="rId7"/>
    <p:sldId id="396" r:id="rId8"/>
    <p:sldId id="397" r:id="rId9"/>
    <p:sldId id="398" r:id="rId10"/>
    <p:sldId id="399" r:id="rId11"/>
    <p:sldId id="401" r:id="rId12"/>
    <p:sldId id="402" r:id="rId13"/>
    <p:sldId id="39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345B348B-DBBF-4E96-BF75-1E1ECBC1F8B4}">
          <p14:sldIdLst>
            <p14:sldId id="311"/>
            <p14:sldId id="392"/>
            <p14:sldId id="400"/>
            <p14:sldId id="395"/>
            <p14:sldId id="396"/>
            <p14:sldId id="397"/>
            <p14:sldId id="398"/>
            <p14:sldId id="399"/>
            <p14:sldId id="401"/>
            <p14:sldId id="402"/>
            <p14:sldId id="391"/>
          </p14:sldIdLst>
        </p14:section>
        <p14:section name="Sezione senza titolo" id="{9109B330-6D7C-4F7B-847D-F912522A2BE3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9D42"/>
    <a:srgbClr val="0086C0"/>
    <a:srgbClr val="7F7F7F"/>
    <a:srgbClr val="BEC5CB"/>
    <a:srgbClr val="45DB94"/>
    <a:srgbClr val="FFFFCC"/>
    <a:srgbClr val="FFE05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03" autoAdjust="0"/>
    <p:restoredTop sz="95482" autoAdjust="0"/>
  </p:normalViewPr>
  <p:slideViewPr>
    <p:cSldViewPr>
      <p:cViewPr>
        <p:scale>
          <a:sx n="90" d="100"/>
          <a:sy n="90" d="100"/>
        </p:scale>
        <p:origin x="-100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378FE-665B-4CC5-A9B3-2D87D2808885}" type="datetimeFigureOut">
              <a:rPr lang="it-IT" smtClean="0"/>
              <a:pPr/>
              <a:t>10/12/2014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017E1-1385-4D33-BE5A-FA06E61D0C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4595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017E1-1385-4D33-BE5A-FA06E61D0C94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1364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0" hasCustomPrompt="1"/>
          </p:nvPr>
        </p:nvSpPr>
        <p:spPr>
          <a:xfrm>
            <a:off x="4067944" y="2276872"/>
            <a:ext cx="4680519" cy="2292451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2000" b="0" baseline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0730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15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7" y="1052735"/>
            <a:ext cx="5184575" cy="14398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</a:t>
            </a:r>
            <a:r>
              <a:rPr lang="it-IT" dirty="0" err="1" smtClean="0"/>
              <a:t>schemo</a:t>
            </a:r>
            <a:endParaRPr lang="it-IT" dirty="0" smtClean="0"/>
          </a:p>
        </p:txBody>
      </p:sp>
      <p:sp>
        <p:nvSpPr>
          <p:cNvPr id="10" name="Segnaposto immagine 9"/>
          <p:cNvSpPr>
            <a:spLocks noGrp="1"/>
          </p:cNvSpPr>
          <p:nvPr>
            <p:ph type="pic" sz="quarter" idx="14"/>
          </p:nvPr>
        </p:nvSpPr>
        <p:spPr>
          <a:xfrm>
            <a:off x="395537" y="2708920"/>
            <a:ext cx="5184575" cy="316800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11" name="Segnaposto testo 15"/>
          <p:cNvSpPr>
            <a:spLocks noGrp="1"/>
          </p:cNvSpPr>
          <p:nvPr>
            <p:ph type="body" sz="quarter" idx="16" hasCustomPrompt="1"/>
          </p:nvPr>
        </p:nvSpPr>
        <p:spPr>
          <a:xfrm>
            <a:off x="5796136" y="1052735"/>
            <a:ext cx="2880320" cy="48211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</a:t>
            </a:r>
            <a:r>
              <a:rPr lang="it-IT" dirty="0" err="1" smtClean="0"/>
              <a:t>schemo</a:t>
            </a:r>
            <a:endParaRPr lang="it-IT" dirty="0" smtClean="0"/>
          </a:p>
        </p:txBody>
      </p:sp>
      <p:sp>
        <p:nvSpPr>
          <p:cNvPr id="14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10/12/2014</a:t>
            </a:fld>
            <a:endParaRPr lang="it-IT"/>
          </a:p>
        </p:txBody>
      </p:sp>
      <p:sp>
        <p:nvSpPr>
          <p:cNvPr id="1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17" name="Segnaposto testo 2"/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188640"/>
            <a:ext cx="6742111" cy="71993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>
                <a:solidFill>
                  <a:srgbClr val="0077C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  <p:sp>
        <p:nvSpPr>
          <p:cNvPr id="18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5880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15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7" y="1052736"/>
            <a:ext cx="4824535" cy="48241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</a:t>
            </a:r>
            <a:r>
              <a:rPr lang="it-IT" dirty="0" err="1" smtClean="0"/>
              <a:t>schemo</a:t>
            </a:r>
            <a:endParaRPr lang="it-IT" dirty="0" smtClean="0"/>
          </a:p>
        </p:txBody>
      </p:sp>
      <p:sp>
        <p:nvSpPr>
          <p:cNvPr id="10" name="Segnaposto immagine 9"/>
          <p:cNvSpPr>
            <a:spLocks noGrp="1"/>
          </p:cNvSpPr>
          <p:nvPr>
            <p:ph type="pic" sz="quarter" idx="14"/>
          </p:nvPr>
        </p:nvSpPr>
        <p:spPr>
          <a:xfrm>
            <a:off x="5409456" y="3644675"/>
            <a:ext cx="3456384" cy="2232249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immagine 9"/>
          <p:cNvSpPr>
            <a:spLocks noGrp="1"/>
          </p:cNvSpPr>
          <p:nvPr>
            <p:ph type="pic" sz="quarter" idx="15"/>
          </p:nvPr>
        </p:nvSpPr>
        <p:spPr>
          <a:xfrm>
            <a:off x="5409456" y="1052736"/>
            <a:ext cx="3456384" cy="2375741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15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10/12/2014</a:t>
            </a:fld>
            <a:endParaRPr lang="it-IT"/>
          </a:p>
        </p:txBody>
      </p:sp>
      <p:sp>
        <p:nvSpPr>
          <p:cNvPr id="1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18" name="Segnaposto testo 2"/>
          <p:cNvSpPr>
            <a:spLocks noGrp="1"/>
          </p:cNvSpPr>
          <p:nvPr>
            <p:ph type="body" sz="quarter" idx="16" hasCustomPrompt="1"/>
          </p:nvPr>
        </p:nvSpPr>
        <p:spPr>
          <a:xfrm>
            <a:off x="395536" y="188640"/>
            <a:ext cx="6742111" cy="71993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>
                <a:solidFill>
                  <a:srgbClr val="0077C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  <p:sp>
        <p:nvSpPr>
          <p:cNvPr id="1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217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15"/>
          <p:cNvSpPr>
            <a:spLocks noGrp="1"/>
          </p:cNvSpPr>
          <p:nvPr>
            <p:ph type="body" sz="quarter" idx="13" hasCustomPrompt="1"/>
          </p:nvPr>
        </p:nvSpPr>
        <p:spPr>
          <a:xfrm>
            <a:off x="4139952" y="1556792"/>
            <a:ext cx="4564484" cy="426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</a:t>
            </a:r>
            <a:r>
              <a:rPr lang="it-IT" dirty="0" err="1" smtClean="0"/>
              <a:t>schemo</a:t>
            </a:r>
            <a:endParaRPr lang="it-IT" dirty="0" smtClean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716" y="0"/>
            <a:ext cx="3536606" cy="6093296"/>
          </a:xfrm>
          <a:prstGeom prst="rect">
            <a:avLst/>
          </a:prstGeom>
        </p:spPr>
      </p:pic>
      <p:sp>
        <p:nvSpPr>
          <p:cNvPr id="12" name="Segnaposto testo 2"/>
          <p:cNvSpPr>
            <a:spLocks noGrp="1"/>
          </p:cNvSpPr>
          <p:nvPr>
            <p:ph type="body" sz="quarter" idx="16" hasCustomPrompt="1"/>
          </p:nvPr>
        </p:nvSpPr>
        <p:spPr>
          <a:xfrm>
            <a:off x="4139952" y="404813"/>
            <a:ext cx="3740022" cy="115197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077C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  <p:sp>
        <p:nvSpPr>
          <p:cNvPr id="13" name="Segnaposto immagine 9"/>
          <p:cNvSpPr>
            <a:spLocks noGrp="1"/>
          </p:cNvSpPr>
          <p:nvPr>
            <p:ph type="pic" sz="quarter" idx="15"/>
          </p:nvPr>
        </p:nvSpPr>
        <p:spPr>
          <a:xfrm>
            <a:off x="683568" y="1124745"/>
            <a:ext cx="2880320" cy="4752528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11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10/12/2014</a:t>
            </a:fld>
            <a:endParaRPr lang="it-IT"/>
          </a:p>
        </p:txBody>
      </p:sp>
      <p:sp>
        <p:nvSpPr>
          <p:cNvPr id="14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1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350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42" y="1511771"/>
            <a:ext cx="6419850" cy="4581525"/>
          </a:xfrm>
          <a:prstGeom prst="rect">
            <a:avLst/>
          </a:prstGeom>
        </p:spPr>
      </p:pic>
      <p:sp>
        <p:nvSpPr>
          <p:cNvPr id="8" name="Segnaposto testo 15"/>
          <p:cNvSpPr>
            <a:spLocks noGrp="1"/>
          </p:cNvSpPr>
          <p:nvPr>
            <p:ph type="body" sz="quarter" idx="13" hasCustomPrompt="1"/>
          </p:nvPr>
        </p:nvSpPr>
        <p:spPr>
          <a:xfrm>
            <a:off x="5796136" y="1268761"/>
            <a:ext cx="2952328" cy="4536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</a:t>
            </a:r>
            <a:r>
              <a:rPr lang="it-IT" dirty="0" err="1" smtClean="0"/>
              <a:t>schemo</a:t>
            </a:r>
            <a:endParaRPr lang="it-IT" dirty="0" smtClean="0"/>
          </a:p>
        </p:txBody>
      </p:sp>
      <p:sp>
        <p:nvSpPr>
          <p:cNvPr id="10" name="Segnaposto immagine 9"/>
          <p:cNvSpPr>
            <a:spLocks noGrp="1"/>
          </p:cNvSpPr>
          <p:nvPr>
            <p:ph type="pic" sz="quarter" idx="15"/>
          </p:nvPr>
        </p:nvSpPr>
        <p:spPr>
          <a:xfrm>
            <a:off x="683568" y="2492895"/>
            <a:ext cx="4824536" cy="2592289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13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10/12/2014</a:t>
            </a:fld>
            <a:endParaRPr lang="it-IT"/>
          </a:p>
        </p:txBody>
      </p:sp>
      <p:sp>
        <p:nvSpPr>
          <p:cNvPr id="14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16" name="Segnaposto testo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88640"/>
            <a:ext cx="6742111" cy="71993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>
                <a:solidFill>
                  <a:srgbClr val="0077C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  <p:sp>
        <p:nvSpPr>
          <p:cNvPr id="17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2861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1342417"/>
            <a:ext cx="5667375" cy="4714875"/>
          </a:xfrm>
          <a:prstGeom prst="rect">
            <a:avLst/>
          </a:prstGeom>
        </p:spPr>
      </p:pic>
      <p:sp>
        <p:nvSpPr>
          <p:cNvPr id="12" name="Segnaposto testo 15"/>
          <p:cNvSpPr>
            <a:spLocks noGrp="1"/>
          </p:cNvSpPr>
          <p:nvPr>
            <p:ph type="body" sz="quarter" idx="13" hasCustomPrompt="1"/>
          </p:nvPr>
        </p:nvSpPr>
        <p:spPr>
          <a:xfrm>
            <a:off x="424626" y="1556792"/>
            <a:ext cx="3067254" cy="424847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</a:t>
            </a:r>
            <a:r>
              <a:rPr lang="it-IT" dirty="0" err="1" smtClean="0"/>
              <a:t>schemo</a:t>
            </a:r>
            <a:endParaRPr lang="it-IT" dirty="0" smtClean="0"/>
          </a:p>
        </p:txBody>
      </p:sp>
      <p:sp>
        <p:nvSpPr>
          <p:cNvPr id="14" name="Segnaposto immagine 9"/>
          <p:cNvSpPr>
            <a:spLocks noGrp="1"/>
          </p:cNvSpPr>
          <p:nvPr>
            <p:ph type="pic" sz="quarter" idx="15"/>
          </p:nvPr>
        </p:nvSpPr>
        <p:spPr>
          <a:xfrm>
            <a:off x="3982616" y="1772815"/>
            <a:ext cx="4765848" cy="2520281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15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10/12/2014</a:t>
            </a:fld>
            <a:endParaRPr lang="it-IT"/>
          </a:p>
        </p:txBody>
      </p:sp>
      <p:sp>
        <p:nvSpPr>
          <p:cNvPr id="1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18" name="Segnaposto testo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88640"/>
            <a:ext cx="6742111" cy="71993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>
                <a:solidFill>
                  <a:srgbClr val="0077C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  <p:sp>
        <p:nvSpPr>
          <p:cNvPr id="1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414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6B19-DDC0-4613-B90E-A13E720962C4}" type="datetime1">
              <a:rPr lang="it-IT" smtClean="0"/>
              <a:pPr/>
              <a:t>10/12/2014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395288" y="3141663"/>
            <a:ext cx="6913562" cy="259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it-IT" dirty="0" smtClean="0"/>
              <a:t>Capito Progetto</a:t>
            </a:r>
            <a:endParaRPr lang="it-IT" dirty="0"/>
          </a:p>
        </p:txBody>
      </p:sp>
      <p:sp>
        <p:nvSpPr>
          <p:cNvPr id="10" name="Segnaposto testo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8" y="533351"/>
            <a:ext cx="6913562" cy="2590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it-IT" dirty="0" smtClean="0"/>
              <a:t>Titolo Progetto</a:t>
            </a:r>
            <a:endParaRPr lang="it-IT" dirty="0"/>
          </a:p>
        </p:txBody>
      </p:sp>
      <p:pic>
        <p:nvPicPr>
          <p:cNvPr id="6" name="Immagine 5" descr="cerchi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05539" y="293787"/>
            <a:ext cx="542925" cy="542925"/>
          </a:xfrm>
          <a:prstGeom prst="rect">
            <a:avLst/>
          </a:prstGeom>
        </p:spPr>
      </p:pic>
      <p:sp>
        <p:nvSpPr>
          <p:cNvPr id="7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244408" y="404664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020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5B5F-35A6-47D6-A0D0-75D0577FE5FC}" type="datetime1">
              <a:rPr lang="it-IT" smtClean="0"/>
              <a:pPr/>
              <a:t>10/12/2014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13"/>
          </p:nvPr>
        </p:nvSpPr>
        <p:spPr>
          <a:xfrm>
            <a:off x="395288" y="3068960"/>
            <a:ext cx="8425184" cy="2664296"/>
          </a:xfrm>
          <a:prstGeom prst="rect">
            <a:avLst/>
          </a:prstGeom>
        </p:spPr>
        <p:txBody>
          <a:bodyPr numCol="2"/>
          <a:lstStyle>
            <a:lvl1pPr marL="285750" indent="-285750" algn="l"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  <a:lvl2pPr algn="l">
              <a:defRPr sz="1400">
                <a:solidFill>
                  <a:srgbClr val="D9D9D9"/>
                </a:solidFill>
                <a:latin typeface="+mj-lt"/>
              </a:defRPr>
            </a:lvl2pPr>
            <a:lvl3pPr algn="l">
              <a:defRPr sz="1400">
                <a:solidFill>
                  <a:srgbClr val="D9D9D9"/>
                </a:solidFill>
                <a:latin typeface="+mj-lt"/>
              </a:defRPr>
            </a:lvl3pPr>
            <a:lvl4pPr algn="l">
              <a:defRPr sz="1400">
                <a:solidFill>
                  <a:srgbClr val="D9D9D9"/>
                </a:solidFill>
                <a:latin typeface="+mj-lt"/>
              </a:defRPr>
            </a:lvl4pPr>
            <a:lvl5pPr algn="l">
              <a:defRPr sz="1400">
                <a:solidFill>
                  <a:srgbClr val="D9D9D9"/>
                </a:solidFill>
                <a:latin typeface="+mj-lt"/>
              </a:defRPr>
            </a:lvl5pPr>
          </a:lstStyle>
          <a:p>
            <a:pPr lvl="0"/>
            <a:endParaRPr lang="it-IT" dirty="0"/>
          </a:p>
        </p:txBody>
      </p:sp>
      <p:sp>
        <p:nvSpPr>
          <p:cNvPr id="6" name="Segnaposto testo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288" y="404664"/>
            <a:ext cx="8425184" cy="2664296"/>
          </a:xfrm>
          <a:prstGeom prst="rect">
            <a:avLst/>
          </a:prstGeom>
        </p:spPr>
        <p:txBody>
          <a:bodyPr numCol="2" anchor="b"/>
          <a:lstStyle>
            <a:lvl1pPr marL="0" indent="0" algn="l">
              <a:buFont typeface="Arial" panose="020B0604020202020204" pitchFamily="34" charset="0"/>
              <a:buNone/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  <a:lvl2pPr algn="l">
              <a:defRPr sz="1400">
                <a:solidFill>
                  <a:srgbClr val="D9D9D9"/>
                </a:solidFill>
                <a:latin typeface="+mj-lt"/>
              </a:defRPr>
            </a:lvl2pPr>
            <a:lvl3pPr algn="l">
              <a:defRPr sz="1400">
                <a:solidFill>
                  <a:srgbClr val="D9D9D9"/>
                </a:solidFill>
                <a:latin typeface="+mj-lt"/>
              </a:defRPr>
            </a:lvl3pPr>
            <a:lvl4pPr algn="l">
              <a:defRPr sz="1400">
                <a:solidFill>
                  <a:srgbClr val="D9D9D9"/>
                </a:solidFill>
                <a:latin typeface="+mj-lt"/>
              </a:defRPr>
            </a:lvl4pPr>
            <a:lvl5pPr algn="l">
              <a:defRPr sz="1400">
                <a:solidFill>
                  <a:srgbClr val="D9D9D9"/>
                </a:solidFill>
                <a:latin typeface="+mj-lt"/>
              </a:defRPr>
            </a:lvl5pPr>
          </a:lstStyle>
          <a:p>
            <a:pPr lvl="0"/>
            <a:r>
              <a:rPr lang="it-IT" dirty="0" smtClean="0"/>
              <a:t>Indice Contenuto</a:t>
            </a:r>
            <a:endParaRPr lang="it-IT" dirty="0"/>
          </a:p>
        </p:txBody>
      </p:sp>
      <p:pic>
        <p:nvPicPr>
          <p:cNvPr id="8" name="Immagine 7" descr="cerchi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05539" y="293787"/>
            <a:ext cx="542925" cy="542925"/>
          </a:xfrm>
          <a:prstGeom prst="rect">
            <a:avLst/>
          </a:prstGeom>
        </p:spPr>
      </p:pic>
      <p:sp>
        <p:nvSpPr>
          <p:cNvPr id="10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244408" y="404664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1063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F917-D567-4793-96C7-C2B0C36A8751}" type="datetime1">
              <a:rPr lang="it-IT" smtClean="0"/>
              <a:pPr/>
              <a:t>10/12/2014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CasellaDiTesto 4"/>
          <p:cNvSpPr txBox="1"/>
          <p:nvPr userDrawn="1"/>
        </p:nvSpPr>
        <p:spPr>
          <a:xfrm>
            <a:off x="416264" y="1506427"/>
            <a:ext cx="6913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it-IT" sz="2400" b="1" dirty="0" err="1" smtClean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</a:t>
            </a:r>
            <a:r>
              <a:rPr lang="it-IT" sz="2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</a:t>
            </a:r>
            <a:endParaRPr lang="it-IT" sz="2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/>
          <p:cNvSpPr txBox="1"/>
          <p:nvPr userDrawn="1"/>
        </p:nvSpPr>
        <p:spPr>
          <a:xfrm>
            <a:off x="416264" y="2507850"/>
            <a:ext cx="2571560" cy="1384995"/>
          </a:xfrm>
          <a:prstGeom prst="rect">
            <a:avLst/>
          </a:prstGeom>
          <a:noFill/>
        </p:spPr>
        <p:txBody>
          <a:bodyPr wrap="square" numCol="1" rtlCol="0" anchor="b">
            <a:spAutoFit/>
          </a:bodyPr>
          <a:lstStyle/>
          <a:p>
            <a:pPr>
              <a:buFont typeface="Arial" charset="0"/>
              <a:buNone/>
            </a:pPr>
            <a:r>
              <a:rPr lang="it-IT" sz="1200" b="1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Roma</a:t>
            </a: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Via Giacomo Peroni, 400 – 402</a:t>
            </a: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Tecnopolo Tiburtino</a:t>
            </a: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00131 Roma</a:t>
            </a:r>
          </a:p>
          <a:p>
            <a:pPr>
              <a:buFont typeface="Arial" charset="0"/>
              <a:buNone/>
            </a:pPr>
            <a:endParaRPr lang="it-IT" sz="1200" b="0" dirty="0" smtClean="0">
              <a:solidFill>
                <a:schemeClr val="bg1"/>
              </a:solidFill>
              <a:latin typeface="Arial"/>
              <a:ea typeface="ＭＳ Ｐゴシック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Tel. +39 06 950.600.00</a:t>
            </a: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Fax +39 06 23 32 59 61</a:t>
            </a:r>
          </a:p>
        </p:txBody>
      </p:sp>
      <p:sp>
        <p:nvSpPr>
          <p:cNvPr id="12" name="CasellaDiTesto 11"/>
          <p:cNvSpPr txBox="1"/>
          <p:nvPr userDrawn="1"/>
        </p:nvSpPr>
        <p:spPr>
          <a:xfrm>
            <a:off x="422477" y="5374326"/>
            <a:ext cx="2571560" cy="461665"/>
          </a:xfrm>
          <a:prstGeom prst="rect">
            <a:avLst/>
          </a:prstGeom>
          <a:noFill/>
        </p:spPr>
        <p:txBody>
          <a:bodyPr wrap="square" numCol="1" rtlCol="0" anchor="b">
            <a:spAutoFit/>
          </a:bodyPr>
          <a:lstStyle/>
          <a:p>
            <a:r>
              <a:rPr lang="it-IT" sz="1200" b="1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www.mashfrog.com</a:t>
            </a:r>
          </a:p>
          <a:p>
            <a:r>
              <a:rPr lang="it-IT" sz="1200" b="1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contact@mashfrog.com</a:t>
            </a:r>
            <a:endParaRPr lang="it-IT" sz="1200" b="1" kern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CasellaDiTesto 7"/>
          <p:cNvSpPr txBox="1"/>
          <p:nvPr userDrawn="1"/>
        </p:nvSpPr>
        <p:spPr>
          <a:xfrm>
            <a:off x="3440600" y="2528655"/>
            <a:ext cx="2571560" cy="830997"/>
          </a:xfrm>
          <a:prstGeom prst="rect">
            <a:avLst/>
          </a:prstGeom>
          <a:noFill/>
        </p:spPr>
        <p:txBody>
          <a:bodyPr wrap="square" numCol="1" rtlCol="0" anchor="b">
            <a:spAutoFit/>
          </a:bodyPr>
          <a:lstStyle/>
          <a:p>
            <a:pPr>
              <a:buFont typeface="Arial" charset="0"/>
              <a:buNone/>
            </a:pPr>
            <a:r>
              <a:rPr lang="it-IT" sz="1200" b="1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Milano</a:t>
            </a: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Via Melchiorre Gioia, 45</a:t>
            </a: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Business Center “PALACOM”</a:t>
            </a: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20124 Milano</a:t>
            </a:r>
          </a:p>
        </p:txBody>
      </p:sp>
      <p:sp>
        <p:nvSpPr>
          <p:cNvPr id="14" name="CasellaDiTesto 7"/>
          <p:cNvSpPr txBox="1"/>
          <p:nvPr userDrawn="1"/>
        </p:nvSpPr>
        <p:spPr>
          <a:xfrm>
            <a:off x="6464936" y="2528655"/>
            <a:ext cx="2571560" cy="646331"/>
          </a:xfrm>
          <a:prstGeom prst="rect">
            <a:avLst/>
          </a:prstGeom>
          <a:noFill/>
        </p:spPr>
        <p:txBody>
          <a:bodyPr wrap="square" numCol="1" rtlCol="0" anchor="b">
            <a:spAutoFit/>
          </a:bodyPr>
          <a:lstStyle/>
          <a:p>
            <a:pPr>
              <a:buFont typeface="Arial" charset="0"/>
              <a:buNone/>
            </a:pPr>
            <a:r>
              <a:rPr lang="it-IT" sz="1200" b="1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Alghero</a:t>
            </a: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Località La Scaletta 27</a:t>
            </a:r>
          </a:p>
          <a:p>
            <a:pPr>
              <a:buFont typeface="Arial" charset="0"/>
              <a:buNone/>
            </a:pPr>
            <a:r>
              <a:rPr lang="it-IT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Alghero (SS), 07041</a:t>
            </a:r>
          </a:p>
        </p:txBody>
      </p:sp>
      <p:sp>
        <p:nvSpPr>
          <p:cNvPr id="16" name="CasellaDiTesto 7"/>
          <p:cNvSpPr txBox="1"/>
          <p:nvPr userDrawn="1"/>
        </p:nvSpPr>
        <p:spPr>
          <a:xfrm>
            <a:off x="416264" y="2132856"/>
            <a:ext cx="2571560" cy="276999"/>
          </a:xfrm>
          <a:prstGeom prst="rect">
            <a:avLst/>
          </a:prstGeom>
          <a:noFill/>
        </p:spPr>
        <p:txBody>
          <a:bodyPr wrap="square" numCol="1" rtlCol="0" anchor="b">
            <a:spAutoFit/>
          </a:bodyPr>
          <a:lstStyle/>
          <a:p>
            <a:pPr>
              <a:buFont typeface="Arial" charset="0"/>
              <a:buNone/>
            </a:pPr>
            <a:r>
              <a:rPr lang="it-IT" sz="1200" b="1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ITALY</a:t>
            </a:r>
          </a:p>
        </p:txBody>
      </p:sp>
      <p:sp>
        <p:nvSpPr>
          <p:cNvPr id="17" name="CasellaDiTesto 7"/>
          <p:cNvSpPr txBox="1"/>
          <p:nvPr userDrawn="1"/>
        </p:nvSpPr>
        <p:spPr>
          <a:xfrm>
            <a:off x="416264" y="4438853"/>
            <a:ext cx="2571560" cy="646331"/>
          </a:xfrm>
          <a:prstGeom prst="rect">
            <a:avLst/>
          </a:prstGeom>
          <a:noFill/>
        </p:spPr>
        <p:txBody>
          <a:bodyPr wrap="square" numCol="1" rtlCol="0" anchor="b">
            <a:spAutoFit/>
          </a:bodyPr>
          <a:lstStyle/>
          <a:p>
            <a:pPr>
              <a:buFont typeface="Arial" charset="0"/>
              <a:buNone/>
            </a:pPr>
            <a:r>
              <a:rPr lang="de-DE" sz="1200" b="1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Monaco</a:t>
            </a:r>
          </a:p>
          <a:p>
            <a:pPr>
              <a:buFont typeface="Arial" charset="0"/>
              <a:buNone/>
            </a:pPr>
            <a:r>
              <a:rPr lang="de-DE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Agnes-Pockels-Bogen 1,</a:t>
            </a:r>
          </a:p>
          <a:p>
            <a:pPr>
              <a:buFont typeface="Arial" charset="0"/>
              <a:buNone/>
            </a:pPr>
            <a:r>
              <a:rPr lang="de-DE" sz="1200" b="0" dirty="0" smtClean="0">
                <a:solidFill>
                  <a:schemeClr val="bg1"/>
                </a:solidFill>
                <a:latin typeface="Arial"/>
                <a:ea typeface="ＭＳ Ｐゴシック"/>
                <a:cs typeface="Arial" charset="0"/>
              </a:rPr>
              <a:t>80992 München</a:t>
            </a:r>
            <a:endParaRPr lang="it-IT" sz="1200" b="0" dirty="0" smtClean="0">
              <a:solidFill>
                <a:schemeClr val="bg1"/>
              </a:solidFill>
              <a:latin typeface="Arial"/>
              <a:ea typeface="ＭＳ Ｐゴシック"/>
              <a:cs typeface="Arial" charset="0"/>
            </a:endParaRPr>
          </a:p>
        </p:txBody>
      </p:sp>
      <p:sp>
        <p:nvSpPr>
          <p:cNvPr id="18" name="CasellaDiTesto 7"/>
          <p:cNvSpPr txBox="1"/>
          <p:nvPr userDrawn="1"/>
        </p:nvSpPr>
        <p:spPr>
          <a:xfrm>
            <a:off x="416264" y="4111803"/>
            <a:ext cx="2571560" cy="276999"/>
          </a:xfrm>
          <a:prstGeom prst="rect">
            <a:avLst/>
          </a:prstGeom>
          <a:noFill/>
        </p:spPr>
        <p:txBody>
          <a:bodyPr wrap="square" numCol="1" rtlCol="0" anchor="b">
            <a:spAutoFit/>
          </a:bodyPr>
          <a:lstStyle/>
          <a:p>
            <a:pPr>
              <a:buFont typeface="Arial" charset="0"/>
              <a:buNone/>
            </a:pPr>
            <a:r>
              <a:rPr lang="it-IT" sz="1200" b="1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GERMANY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67544" y="4005064"/>
            <a:ext cx="82809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>
            <a:off x="467544" y="5229200"/>
            <a:ext cx="82809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006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10/12/2014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856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testo 15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052736"/>
            <a:ext cx="8352928" cy="475252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5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schemo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88640"/>
            <a:ext cx="6742111" cy="71993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>
                <a:solidFill>
                  <a:srgbClr val="0077C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10/12/2014</a:t>
            </a:fld>
            <a:endParaRPr lang="it-IT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15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6608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15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052736"/>
            <a:ext cx="8352928" cy="4752529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15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elenco</a:t>
            </a:r>
          </a:p>
        </p:txBody>
      </p:sp>
      <p:sp>
        <p:nvSpPr>
          <p:cNvPr id="11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10/12/2014</a:t>
            </a:fld>
            <a:endParaRPr lang="it-IT"/>
          </a:p>
        </p:txBody>
      </p:sp>
      <p:sp>
        <p:nvSpPr>
          <p:cNvPr id="1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14" name="Segnaposto testo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88640"/>
            <a:ext cx="6742111" cy="71993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>
                <a:solidFill>
                  <a:srgbClr val="0077C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  <p:sp>
        <p:nvSpPr>
          <p:cNvPr id="15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0379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15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052736"/>
            <a:ext cx="8352928" cy="4752529"/>
          </a:xfrm>
          <a:prstGeom prst="rect">
            <a:avLst/>
          </a:prstGeom>
        </p:spPr>
        <p:txBody>
          <a:bodyPr numCol="2"/>
          <a:lstStyle>
            <a:lvl1pPr marL="0" indent="0">
              <a:buNone/>
              <a:defRPr sz="15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Due colonne</a:t>
            </a:r>
          </a:p>
        </p:txBody>
      </p:sp>
      <p:sp>
        <p:nvSpPr>
          <p:cNvPr id="11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10/12/2014</a:t>
            </a:fld>
            <a:endParaRPr lang="it-IT"/>
          </a:p>
        </p:txBody>
      </p:sp>
      <p:sp>
        <p:nvSpPr>
          <p:cNvPr id="1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14" name="Segnaposto testo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88640"/>
            <a:ext cx="6742111" cy="71993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>
                <a:solidFill>
                  <a:srgbClr val="0077C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  <p:sp>
        <p:nvSpPr>
          <p:cNvPr id="15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6050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15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149378"/>
            <a:ext cx="3744416" cy="46558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</a:t>
            </a:r>
            <a:r>
              <a:rPr lang="it-IT" dirty="0" err="1" smtClean="0"/>
              <a:t>schemo</a:t>
            </a:r>
            <a:endParaRPr lang="it-IT" dirty="0" smtClean="0"/>
          </a:p>
        </p:txBody>
      </p:sp>
      <p:sp>
        <p:nvSpPr>
          <p:cNvPr id="10" name="Segnaposto immagine 9"/>
          <p:cNvSpPr>
            <a:spLocks noGrp="1"/>
          </p:cNvSpPr>
          <p:nvPr>
            <p:ph type="pic" sz="quarter" idx="14"/>
          </p:nvPr>
        </p:nvSpPr>
        <p:spPr>
          <a:xfrm>
            <a:off x="4355976" y="1196753"/>
            <a:ext cx="4392737" cy="28083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11" name="Segnaposto testo 15"/>
          <p:cNvSpPr>
            <a:spLocks noGrp="1"/>
          </p:cNvSpPr>
          <p:nvPr>
            <p:ph type="body" sz="quarter" idx="16" hasCustomPrompt="1"/>
          </p:nvPr>
        </p:nvSpPr>
        <p:spPr>
          <a:xfrm>
            <a:off x="4339915" y="4154762"/>
            <a:ext cx="4408797" cy="1650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</a:t>
            </a:r>
            <a:r>
              <a:rPr lang="it-IT" dirty="0" err="1" smtClean="0"/>
              <a:t>schemo</a:t>
            </a:r>
            <a:endParaRPr lang="it-IT" dirty="0" smtClean="0"/>
          </a:p>
        </p:txBody>
      </p:sp>
      <p:sp>
        <p:nvSpPr>
          <p:cNvPr id="14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81328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10/12/2014</a:t>
            </a:fld>
            <a:endParaRPr lang="it-IT"/>
          </a:p>
        </p:txBody>
      </p:sp>
      <p:sp>
        <p:nvSpPr>
          <p:cNvPr id="1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81328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17" name="Segnaposto testo 2"/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188640"/>
            <a:ext cx="6742111" cy="71993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>
                <a:solidFill>
                  <a:srgbClr val="0077C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Titolo</a:t>
            </a:r>
            <a:endParaRPr lang="it-IT" dirty="0"/>
          </a:p>
        </p:txBody>
      </p:sp>
      <p:sp>
        <p:nvSpPr>
          <p:cNvPr id="18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2652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658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EC5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72572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10/12/2014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72572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309320"/>
            <a:ext cx="8353425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2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magine 17" descr="cerchio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8388424" y="44624"/>
            <a:ext cx="542925" cy="542925"/>
          </a:xfrm>
          <a:prstGeom prst="rect">
            <a:avLst/>
          </a:prstGeom>
        </p:spPr>
      </p:pic>
      <p:sp>
        <p:nvSpPr>
          <p:cNvPr id="1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27293" y="155501"/>
            <a:ext cx="432048" cy="365125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CBCED3"/>
                </a:solidFill>
                <a:latin typeface="+mj-lt"/>
              </a:defRPr>
            </a:lvl1pPr>
          </a:lstStyle>
          <a:p>
            <a:fld id="{82FA080D-8203-49C6-9CB6-93943FD1A11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5796136" y="6372572"/>
            <a:ext cx="1341512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fld id="{6E99EDC6-B4C6-43FC-A616-1ADD32797858}" type="datetime1">
              <a:rPr lang="it-IT" smtClean="0"/>
              <a:pPr/>
              <a:t>10/12/2014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79712" y="6372572"/>
            <a:ext cx="3600400" cy="3651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endParaRPr lang="it-IT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309320"/>
            <a:ext cx="8353425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747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err="1" smtClean="0"/>
              <a:t>Progettazione</a:t>
            </a:r>
            <a:r>
              <a:rPr lang="en-GB" dirty="0" smtClean="0"/>
              <a:t> </a:t>
            </a:r>
            <a:r>
              <a:rPr lang="en-GB" dirty="0" err="1" smtClean="0"/>
              <a:t>sezione</a:t>
            </a:r>
            <a:r>
              <a:rPr lang="en-GB" dirty="0" smtClean="0"/>
              <a:t> RAN </a:t>
            </a:r>
            <a:r>
              <a:rPr lang="en-GB" dirty="0" err="1" smtClean="0"/>
              <a:t>fase</a:t>
            </a:r>
            <a:r>
              <a:rPr lang="en-GB" dirty="0" smtClean="0"/>
              <a:t> 2</a:t>
            </a:r>
            <a:endParaRPr lang="en-GB" dirty="0"/>
          </a:p>
        </p:txBody>
      </p:sp>
      <p:pic>
        <p:nvPicPr>
          <p:cNvPr id="4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4" y="3284984"/>
            <a:ext cx="1728192" cy="82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64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it-IT" dirty="0" smtClean="0"/>
              <a:t>Funzionalità </a:t>
            </a:r>
            <a:r>
              <a:rPr lang="it-IT" dirty="0" err="1" smtClean="0"/>
              <a:t>Ran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FA080D-8203-49C6-9CB6-93943FD1A115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107504" y="1268760"/>
            <a:ext cx="81369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Macro funzionalità richieste:</a:t>
            </a:r>
            <a:endParaRPr lang="it-IT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Duplicare la pagina con tutti gli allegati associati al nodo. La pagina duplicata deve avere tutti gli </a:t>
            </a:r>
            <a:r>
              <a:rPr lang="it-IT" dirty="0" smtClean="0"/>
              <a:t>allegati</a:t>
            </a:r>
            <a:r>
              <a:rPr lang="it-IT" dirty="0"/>
              <a:t>;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All’interno del bando mantenere la possibilità di creare N accordion </a:t>
            </a:r>
            <a:r>
              <a:rPr lang="it-IT" dirty="0"/>
              <a:t>(come è </a:t>
            </a:r>
            <a:r>
              <a:rPr lang="it-IT" dirty="0" smtClean="0"/>
              <a:t>adesso) oltre a quello dei lotti che ha un funzionamento </a:t>
            </a:r>
            <a:r>
              <a:rPr lang="it-IT" dirty="0" smtClean="0"/>
              <a:t>particolare</a:t>
            </a:r>
            <a:r>
              <a:rPr lang="it-IT" dirty="0"/>
              <a:t>;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All’interno del bando mantenere la possibilità di spostare gli accordion su/giù come è </a:t>
            </a:r>
            <a:r>
              <a:rPr lang="it-IT" dirty="0" smtClean="0"/>
              <a:t>adesso;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Gestione libreria file/allegati separata dal resto del </a:t>
            </a:r>
            <a:r>
              <a:rPr lang="it-IT" dirty="0" smtClean="0"/>
              <a:t>sito;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Ricerca nei pdf solo in RAN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015083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461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5536" y="1052736"/>
            <a:ext cx="8352928" cy="5184576"/>
          </a:xfrm>
        </p:spPr>
        <p:txBody>
          <a:bodyPr/>
          <a:lstStyle/>
          <a:p>
            <a:r>
              <a:rPr lang="it-IT" sz="1200" b="1" dirty="0"/>
              <a:t>Metadati per ogni singolo bando:</a:t>
            </a:r>
          </a:p>
          <a:p>
            <a:r>
              <a:rPr lang="it-IT" sz="1100" dirty="0"/>
              <a:t>All’inserimento di un nuovo </a:t>
            </a:r>
            <a:r>
              <a:rPr lang="it-IT" sz="1100" dirty="0" smtClean="0"/>
              <a:t>bando </a:t>
            </a:r>
            <a:r>
              <a:rPr lang="it-IT" sz="1100" dirty="0"/>
              <a:t>sono richieste le informazioni, base per i filtri di ricerca: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/>
              <a:t>Titolo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 smtClean="0"/>
              <a:t>Descrizione: </a:t>
            </a:r>
            <a:r>
              <a:rPr lang="it-IT" sz="1100" dirty="0" smtClean="0"/>
              <a:t>opzionale</a:t>
            </a:r>
            <a:endParaRPr lang="it-IT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/>
              <a:t>Ente: </a:t>
            </a:r>
            <a:r>
              <a:rPr lang="it-IT" sz="1100" dirty="0" smtClean="0"/>
              <a:t>ad esempio </a:t>
            </a:r>
            <a:r>
              <a:rPr lang="it-IT" sz="1100" dirty="0"/>
              <a:t>Inail, CRI, ICE ecc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/>
              <a:t>Tipologia di asta: dismissioni pubbliche – giudiziari – private – ecc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/>
              <a:t>Tipologia 2: pubbliche – private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/>
              <a:t>Tipologia 3: residenziale – non residenziale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/>
              <a:t>Stato: Aperta/Chiusa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/>
              <a:t>Data inizio – data </a:t>
            </a:r>
            <a:r>
              <a:rPr lang="it-IT" sz="1100" dirty="0" smtClean="0"/>
              <a:t>fine</a:t>
            </a:r>
            <a:br>
              <a:rPr lang="it-IT" sz="1100" dirty="0" smtClean="0"/>
            </a:br>
            <a:endParaRPr lang="it-IT" sz="1100" dirty="0"/>
          </a:p>
          <a:p>
            <a:r>
              <a:rPr lang="it-IT" sz="1200" b="1" dirty="0" smtClean="0"/>
              <a:t>Metadati file </a:t>
            </a:r>
            <a:r>
              <a:rPr lang="it-IT" sz="1200" b="1" dirty="0"/>
              <a:t>LOTTI</a:t>
            </a:r>
          </a:p>
          <a:p>
            <a:r>
              <a:rPr lang="it-IT" sz="1100" dirty="0"/>
              <a:t>Ogni lotto può avere più file associati e, per ogni lotto, in fase di caricamento, verranno richiesti i seguenti dati</a:t>
            </a:r>
            <a:r>
              <a:rPr lang="it-IT" sz="1100" dirty="0" smtClean="0"/>
              <a:t>:</a:t>
            </a:r>
            <a:endParaRPr lang="it-IT" sz="1100" dirty="0"/>
          </a:p>
          <a:p>
            <a:pPr marL="265113" indent="-265113">
              <a:buFont typeface="Arial" panose="020B0604020202020204" pitchFamily="34" charset="0"/>
              <a:buChar char="•"/>
            </a:pPr>
            <a:r>
              <a:rPr lang="it-IT" sz="1100" dirty="0"/>
              <a:t>Titolo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/>
              <a:t>Numero </a:t>
            </a:r>
            <a:r>
              <a:rPr lang="it-IT" sz="1100" dirty="0" smtClean="0"/>
              <a:t>lotto </a:t>
            </a:r>
            <a:endParaRPr lang="it-IT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 smtClean="0"/>
              <a:t>Upload file. Tipologia </a:t>
            </a:r>
            <a:r>
              <a:rPr lang="it-IT" sz="1100" dirty="0"/>
              <a:t>file: </a:t>
            </a:r>
            <a:r>
              <a:rPr lang="it-IT" sz="1100" dirty="0" smtClean="0"/>
              <a:t>stima/allegato (per l’allegato sono previsti più file da caricare)</a:t>
            </a:r>
            <a:endParaRPr lang="it-IT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 smtClean="0"/>
              <a:t>Comune / Provincia</a:t>
            </a:r>
            <a:endParaRPr lang="it-IT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100" dirty="0" smtClean="0"/>
              <a:t>Stato: di default è aperto, a chiusura d’asta può essere: deserto – assegnato - </a:t>
            </a:r>
            <a:endParaRPr lang="it-IT" sz="1100" dirty="0"/>
          </a:p>
          <a:p>
            <a:endParaRPr lang="en-GB" sz="1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Ran </a:t>
            </a:r>
            <a:r>
              <a:rPr lang="en-GB" dirty="0" smtClean="0"/>
              <a:t>HP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FA080D-8203-49C6-9CB6-93943FD1A115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280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79512" y="948829"/>
            <a:ext cx="8352928" cy="5184576"/>
          </a:xfrm>
        </p:spPr>
        <p:txBody>
          <a:bodyPr/>
          <a:lstStyle/>
          <a:p>
            <a:r>
              <a:rPr lang="en-GB" sz="1400" dirty="0" err="1" smtClean="0"/>
              <a:t>Ogni</a:t>
            </a:r>
            <a:r>
              <a:rPr lang="en-GB" sz="1400" dirty="0" smtClean="0"/>
              <a:t> </a:t>
            </a:r>
            <a:r>
              <a:rPr lang="en-GB" sz="1400" dirty="0" err="1" smtClean="0"/>
              <a:t>bando</a:t>
            </a:r>
            <a:r>
              <a:rPr lang="en-GB" sz="1400" dirty="0" smtClean="0"/>
              <a:t> è </a:t>
            </a:r>
            <a:r>
              <a:rPr lang="en-GB" sz="1400" dirty="0" err="1" smtClean="0"/>
              <a:t>composto</a:t>
            </a:r>
            <a:r>
              <a:rPr lang="en-GB" sz="1400" dirty="0" smtClean="0"/>
              <a:t> da </a:t>
            </a:r>
            <a:r>
              <a:rPr lang="en-GB" sz="1400" dirty="0" err="1" smtClean="0"/>
              <a:t>lotti</a:t>
            </a:r>
            <a:r>
              <a:rPr lang="en-GB" sz="1400" dirty="0" smtClean="0"/>
              <a:t> e </a:t>
            </a:r>
            <a:r>
              <a:rPr lang="en-GB" sz="1400" dirty="0" err="1" smtClean="0"/>
              <a:t>genericamente</a:t>
            </a:r>
            <a:r>
              <a:rPr lang="en-GB" sz="1400" dirty="0" smtClean="0"/>
              <a:t> file </a:t>
            </a:r>
            <a:r>
              <a:rPr lang="en-GB" sz="1400" dirty="0" err="1" smtClean="0"/>
              <a:t>allegati</a:t>
            </a:r>
            <a:r>
              <a:rPr lang="en-GB" sz="1400" dirty="0" smtClean="0"/>
              <a:t>. </a:t>
            </a:r>
            <a:r>
              <a:rPr lang="en-GB" sz="1400" dirty="0" err="1" smtClean="0"/>
              <a:t>Ogni</a:t>
            </a:r>
            <a:r>
              <a:rPr lang="en-GB" sz="1400" dirty="0" smtClean="0"/>
              <a:t> </a:t>
            </a:r>
            <a:r>
              <a:rPr lang="en-GB" sz="1400" dirty="0" err="1" smtClean="0"/>
              <a:t>bando</a:t>
            </a:r>
            <a:r>
              <a:rPr lang="en-GB" sz="1400" dirty="0" smtClean="0"/>
              <a:t> </a:t>
            </a:r>
            <a:r>
              <a:rPr lang="en-GB" sz="1400" dirty="0" err="1" smtClean="0"/>
              <a:t>appartiene</a:t>
            </a:r>
            <a:r>
              <a:rPr lang="en-GB" sz="1400" dirty="0"/>
              <a:t> </a:t>
            </a:r>
            <a:r>
              <a:rPr lang="en-GB" sz="1400" dirty="0" smtClean="0"/>
              <a:t>a un </a:t>
            </a:r>
            <a:r>
              <a:rPr lang="en-GB" sz="1400" dirty="0" err="1" smtClean="0"/>
              <a:t>Ente</a:t>
            </a:r>
            <a:r>
              <a:rPr lang="en-GB" sz="1400" dirty="0"/>
              <a:t> </a:t>
            </a:r>
            <a:r>
              <a:rPr lang="en-GB" sz="1400" dirty="0" smtClean="0"/>
              <a:t>e </a:t>
            </a:r>
            <a:r>
              <a:rPr lang="en-GB" sz="1400" dirty="0" err="1" smtClean="0"/>
              <a:t>ogni</a:t>
            </a:r>
            <a:r>
              <a:rPr lang="en-GB" sz="1400" dirty="0" smtClean="0"/>
              <a:t> </a:t>
            </a:r>
            <a:r>
              <a:rPr lang="en-GB" sz="1400" dirty="0" err="1" smtClean="0"/>
              <a:t>Ente</a:t>
            </a:r>
            <a:r>
              <a:rPr lang="en-GB" sz="1400" dirty="0" smtClean="0"/>
              <a:t> a </a:t>
            </a:r>
            <a:r>
              <a:rPr lang="en-GB" sz="1400" dirty="0" err="1" smtClean="0"/>
              <a:t>una</a:t>
            </a:r>
            <a:r>
              <a:rPr lang="en-GB" sz="1400" dirty="0" smtClean="0"/>
              <a:t> </a:t>
            </a:r>
            <a:r>
              <a:rPr lang="en-GB" sz="1400" dirty="0" err="1" smtClean="0"/>
              <a:t>tipologia</a:t>
            </a:r>
            <a:r>
              <a:rPr lang="en-GB" sz="1400" dirty="0" smtClean="0"/>
              <a:t> di </a:t>
            </a:r>
            <a:r>
              <a:rPr lang="en-GB" sz="1400" dirty="0" err="1" smtClean="0"/>
              <a:t>asta</a:t>
            </a:r>
            <a:r>
              <a:rPr lang="en-GB" sz="1400" dirty="0" smtClean="0"/>
              <a:t> (</a:t>
            </a:r>
            <a:r>
              <a:rPr lang="en-GB" sz="1400" dirty="0" err="1" smtClean="0"/>
              <a:t>dimsissione</a:t>
            </a:r>
            <a:r>
              <a:rPr lang="en-GB" sz="1400" dirty="0" smtClean="0"/>
              <a:t> – </a:t>
            </a:r>
            <a:r>
              <a:rPr lang="en-GB" sz="1400" dirty="0" err="1" smtClean="0"/>
              <a:t>tribunali</a:t>
            </a:r>
            <a:r>
              <a:rPr lang="en-GB" sz="1400" dirty="0" smtClean="0"/>
              <a:t> </a:t>
            </a:r>
            <a:r>
              <a:rPr lang="en-GB" sz="1400" dirty="0" err="1" smtClean="0"/>
              <a:t>ecc</a:t>
            </a:r>
            <a:r>
              <a:rPr lang="en-GB" sz="1400" dirty="0" smtClean="0"/>
              <a:t> </a:t>
            </a:r>
            <a:r>
              <a:rPr lang="en-GB" sz="1400" dirty="0" err="1" smtClean="0"/>
              <a:t>ecc</a:t>
            </a:r>
            <a:r>
              <a:rPr lang="en-GB" sz="1400" dirty="0" smtClean="0"/>
              <a:t>).</a:t>
            </a:r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r>
              <a:rPr lang="en-GB" sz="1400" dirty="0" err="1" smtClean="0"/>
              <a:t>Ogni</a:t>
            </a:r>
            <a:r>
              <a:rPr lang="en-GB" sz="1400" dirty="0" smtClean="0"/>
              <a:t> lotto </a:t>
            </a:r>
            <a:r>
              <a:rPr lang="en-GB" sz="1400" dirty="0" err="1" smtClean="0"/>
              <a:t>può</a:t>
            </a:r>
            <a:r>
              <a:rPr lang="en-GB" sz="1400" dirty="0" smtClean="0"/>
              <a:t> </a:t>
            </a:r>
            <a:r>
              <a:rPr lang="en-GB" sz="1400" dirty="0" err="1" smtClean="0"/>
              <a:t>essere</a:t>
            </a:r>
            <a:r>
              <a:rPr lang="en-GB" sz="1400" dirty="0" smtClean="0"/>
              <a:t> </a:t>
            </a:r>
            <a:r>
              <a:rPr lang="en-GB" sz="1400" dirty="0" err="1" smtClean="0"/>
              <a:t>composto</a:t>
            </a:r>
            <a:r>
              <a:rPr lang="en-GB" sz="1400" dirty="0" smtClean="0"/>
              <a:t> da </a:t>
            </a:r>
            <a:r>
              <a:rPr lang="en-GB" sz="1400" dirty="0" err="1" smtClean="0"/>
              <a:t>più</a:t>
            </a:r>
            <a:r>
              <a:rPr lang="en-GB" sz="1400" dirty="0" smtClean="0"/>
              <a:t> file </a:t>
            </a:r>
            <a:r>
              <a:rPr lang="en-GB" sz="1400" dirty="0" err="1" smtClean="0"/>
              <a:t>allegati</a:t>
            </a:r>
            <a:r>
              <a:rPr lang="en-GB" sz="1400" dirty="0" smtClean="0"/>
              <a:t>. Il lotto ha un </a:t>
            </a:r>
            <a:r>
              <a:rPr lang="en-GB" sz="1400" dirty="0" err="1" smtClean="0"/>
              <a:t>numero</a:t>
            </a:r>
            <a:r>
              <a:rPr lang="en-GB" sz="1400" dirty="0" smtClean="0"/>
              <a:t> </a:t>
            </a:r>
            <a:r>
              <a:rPr lang="en-GB" sz="1400" dirty="0" err="1" smtClean="0"/>
              <a:t>identifico</a:t>
            </a:r>
            <a:r>
              <a:rPr lang="en-GB" sz="1400" dirty="0"/>
              <a:t> </a:t>
            </a:r>
            <a:r>
              <a:rPr lang="en-GB" sz="1400" dirty="0" smtClean="0"/>
              <a:t>(</a:t>
            </a:r>
            <a:r>
              <a:rPr lang="en-GB" sz="1400" dirty="0" err="1" smtClean="0"/>
              <a:t>che</a:t>
            </a:r>
            <a:r>
              <a:rPr lang="en-GB" sz="1400" dirty="0" smtClean="0"/>
              <a:t> coincide con </a:t>
            </a:r>
            <a:r>
              <a:rPr lang="en-GB" sz="1400" dirty="0" err="1" smtClean="0"/>
              <a:t>il</a:t>
            </a:r>
            <a:r>
              <a:rPr lang="en-GB" sz="1400" dirty="0" smtClean="0"/>
              <a:t> </a:t>
            </a:r>
            <a:r>
              <a:rPr lang="en-GB" sz="1400" dirty="0" err="1" smtClean="0"/>
              <a:t>titolo</a:t>
            </a:r>
            <a:r>
              <a:rPr lang="en-GB" sz="1400" dirty="0" smtClean="0"/>
              <a:t>) e </a:t>
            </a:r>
            <a:r>
              <a:rPr lang="en-GB" sz="1400" dirty="0" err="1" smtClean="0"/>
              <a:t>possono</a:t>
            </a:r>
            <a:r>
              <a:rPr lang="en-GB" sz="1400" dirty="0" smtClean="0"/>
              <a:t> </a:t>
            </a:r>
            <a:r>
              <a:rPr lang="en-GB" sz="1400" dirty="0" err="1" smtClean="0"/>
              <a:t>essere</a:t>
            </a:r>
            <a:r>
              <a:rPr lang="en-GB" sz="1400" dirty="0" smtClean="0"/>
              <a:t> </a:t>
            </a:r>
            <a:r>
              <a:rPr lang="en-GB" sz="1400" dirty="0" err="1" smtClean="0"/>
              <a:t>inseriti</a:t>
            </a:r>
            <a:r>
              <a:rPr lang="en-GB" sz="1400" dirty="0" smtClean="0"/>
              <a:t> per </a:t>
            </a:r>
            <a:r>
              <a:rPr lang="en-GB" sz="1400" dirty="0" err="1" smtClean="0"/>
              <a:t>ogni</a:t>
            </a:r>
            <a:r>
              <a:rPr lang="en-GB" sz="1400" dirty="0" smtClean="0"/>
              <a:t> lotto </a:t>
            </a:r>
            <a:r>
              <a:rPr lang="en-GB" sz="1400" dirty="0" err="1" smtClean="0"/>
              <a:t>più</a:t>
            </a:r>
            <a:r>
              <a:rPr lang="en-GB" sz="1400" dirty="0" smtClean="0"/>
              <a:t> file. </a:t>
            </a:r>
          </a:p>
          <a:p>
            <a:endParaRPr lang="en-GB" sz="1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Alberatura logica della RAN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FA080D-8203-49C6-9CB6-93943FD1A115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2483768" y="1556792"/>
            <a:ext cx="302433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Tipologia (dismissione ecc)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2843808" y="2119800"/>
            <a:ext cx="22322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Ente (inail, ecc)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3041830" y="2623856"/>
            <a:ext cx="19082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bando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3230851" y="3109069"/>
            <a:ext cx="153017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Lotti </a:t>
            </a:r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4801080" y="3109069"/>
            <a:ext cx="153017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Allegati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0761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64319" y="155501"/>
            <a:ext cx="432048" cy="365125"/>
          </a:xfrm>
        </p:spPr>
        <p:txBody>
          <a:bodyPr/>
          <a:lstStyle/>
          <a:p>
            <a:fld id="{82FA080D-8203-49C6-9CB6-93943FD1A115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7" name="Rettangolo 4"/>
          <p:cNvSpPr/>
          <p:nvPr/>
        </p:nvSpPr>
        <p:spPr>
          <a:xfrm>
            <a:off x="1691680" y="-20942"/>
            <a:ext cx="7142205" cy="62582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Rettangolo 5"/>
          <p:cNvSpPr/>
          <p:nvPr/>
        </p:nvSpPr>
        <p:spPr>
          <a:xfrm>
            <a:off x="1741819" y="10850"/>
            <a:ext cx="778720" cy="6292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Logo </a:t>
            </a:r>
            <a:endParaRPr lang="it-IT" dirty="0"/>
          </a:p>
        </p:txBody>
      </p:sp>
      <p:sp>
        <p:nvSpPr>
          <p:cNvPr id="9" name="Rettangolo 6"/>
          <p:cNvSpPr/>
          <p:nvPr/>
        </p:nvSpPr>
        <p:spPr>
          <a:xfrm>
            <a:off x="2637870" y="10851"/>
            <a:ext cx="6127536" cy="6292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Testat</a:t>
            </a:r>
            <a:r>
              <a:rPr lang="it-IT" dirty="0"/>
              <a:t>a</a:t>
            </a:r>
          </a:p>
        </p:txBody>
      </p:sp>
      <p:sp>
        <p:nvSpPr>
          <p:cNvPr id="10" name="Rettangolo 10"/>
          <p:cNvSpPr/>
          <p:nvPr/>
        </p:nvSpPr>
        <p:spPr>
          <a:xfrm>
            <a:off x="1754881" y="679266"/>
            <a:ext cx="7023588" cy="8882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Visore</a:t>
            </a:r>
            <a:endParaRPr lang="it-IT" dirty="0"/>
          </a:p>
        </p:txBody>
      </p:sp>
      <p:sp>
        <p:nvSpPr>
          <p:cNvPr id="11" name="Rettangolo 26"/>
          <p:cNvSpPr/>
          <p:nvPr/>
        </p:nvSpPr>
        <p:spPr>
          <a:xfrm>
            <a:off x="3222046" y="2147201"/>
            <a:ext cx="5543359" cy="1249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Rettangolo 25"/>
          <p:cNvSpPr/>
          <p:nvPr/>
        </p:nvSpPr>
        <p:spPr>
          <a:xfrm>
            <a:off x="3317140" y="2640413"/>
            <a:ext cx="4023360" cy="6652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2"/>
                </a:solidFill>
              </a:rPr>
              <a:t>Descrizione RAN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3" name="Rettangolo 27"/>
          <p:cNvSpPr/>
          <p:nvPr/>
        </p:nvSpPr>
        <p:spPr>
          <a:xfrm>
            <a:off x="3222046" y="3466448"/>
            <a:ext cx="5543359" cy="2210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Aste in corso</a:t>
            </a:r>
            <a:endParaRPr lang="it-IT" dirty="0"/>
          </a:p>
        </p:txBody>
      </p:sp>
      <p:grpSp>
        <p:nvGrpSpPr>
          <p:cNvPr id="14" name="Gruppo 2"/>
          <p:cNvGrpSpPr/>
          <p:nvPr/>
        </p:nvGrpSpPr>
        <p:grpSpPr>
          <a:xfrm>
            <a:off x="1741818" y="1620004"/>
            <a:ext cx="1431629" cy="2528696"/>
            <a:chOff x="723742" y="1620004"/>
            <a:chExt cx="1431629" cy="2528696"/>
          </a:xfrm>
        </p:grpSpPr>
        <p:sp>
          <p:nvSpPr>
            <p:cNvPr id="15" name="Rettangolo 28"/>
            <p:cNvSpPr/>
            <p:nvPr/>
          </p:nvSpPr>
          <p:spPr>
            <a:xfrm>
              <a:off x="723742" y="1620004"/>
              <a:ext cx="1431629" cy="25286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it-IT" dirty="0" smtClean="0"/>
                <a:t>Home/RAN </a:t>
              </a:r>
              <a:endParaRPr lang="it-IT" dirty="0"/>
            </a:p>
          </p:txBody>
        </p:sp>
        <p:sp>
          <p:nvSpPr>
            <p:cNvPr id="16" name="Rettangolo 15"/>
            <p:cNvSpPr/>
            <p:nvPr/>
          </p:nvSpPr>
          <p:spPr>
            <a:xfrm>
              <a:off x="758114" y="1999425"/>
              <a:ext cx="1305817" cy="66523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Dismissioni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7" name="Rettangolo 16"/>
            <p:cNvSpPr/>
            <p:nvPr/>
          </p:nvSpPr>
          <p:spPr>
            <a:xfrm>
              <a:off x="758114" y="2709010"/>
              <a:ext cx="1305817" cy="66523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Giudiziarie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8" name="Rettangolo 17"/>
            <p:cNvSpPr/>
            <p:nvPr/>
          </p:nvSpPr>
          <p:spPr>
            <a:xfrm>
              <a:off x="758114" y="3397085"/>
              <a:ext cx="1305817" cy="66523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Enti privati</a:t>
              </a:r>
              <a:endParaRPr lang="it-IT" dirty="0">
                <a:solidFill>
                  <a:schemeClr val="tx2"/>
                </a:solidFill>
              </a:endParaRPr>
            </a:p>
          </p:txBody>
        </p:sp>
      </p:grpSp>
      <p:sp>
        <p:nvSpPr>
          <p:cNvPr id="19" name="Rettangolo 19"/>
          <p:cNvSpPr/>
          <p:nvPr/>
        </p:nvSpPr>
        <p:spPr>
          <a:xfrm>
            <a:off x="3317139" y="2186390"/>
            <a:ext cx="4023361" cy="3794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Titolo  RAN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0" name="Rettangolo 20"/>
          <p:cNvSpPr/>
          <p:nvPr/>
        </p:nvSpPr>
        <p:spPr>
          <a:xfrm>
            <a:off x="3277600" y="3739719"/>
            <a:ext cx="1646270" cy="39616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Asta 1</a:t>
            </a:r>
            <a:endParaRPr lang="it-IT" dirty="0"/>
          </a:p>
        </p:txBody>
      </p:sp>
      <p:sp>
        <p:nvSpPr>
          <p:cNvPr id="21" name="Rettangolo 22"/>
          <p:cNvSpPr/>
          <p:nvPr/>
        </p:nvSpPr>
        <p:spPr>
          <a:xfrm>
            <a:off x="4976120" y="3739719"/>
            <a:ext cx="1881051" cy="396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Asta 2</a:t>
            </a:r>
            <a:endParaRPr lang="it-IT" dirty="0"/>
          </a:p>
        </p:txBody>
      </p:sp>
      <p:sp>
        <p:nvSpPr>
          <p:cNvPr id="22" name="Rettangolo 23"/>
          <p:cNvSpPr/>
          <p:nvPr/>
        </p:nvSpPr>
        <p:spPr>
          <a:xfrm>
            <a:off x="6948613" y="3739719"/>
            <a:ext cx="1829856" cy="396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Asta 3</a:t>
            </a:r>
            <a:endParaRPr lang="it-IT" dirty="0"/>
          </a:p>
        </p:txBody>
      </p:sp>
      <p:sp>
        <p:nvSpPr>
          <p:cNvPr id="23" name="Rettangolo 24"/>
          <p:cNvSpPr/>
          <p:nvPr/>
        </p:nvSpPr>
        <p:spPr>
          <a:xfrm>
            <a:off x="3234406" y="4221088"/>
            <a:ext cx="1685108" cy="396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Asta 4</a:t>
            </a:r>
            <a:endParaRPr lang="it-IT" dirty="0"/>
          </a:p>
        </p:txBody>
      </p:sp>
      <p:sp>
        <p:nvSpPr>
          <p:cNvPr id="24" name="Rettangolo 30"/>
          <p:cNvSpPr/>
          <p:nvPr/>
        </p:nvSpPr>
        <p:spPr>
          <a:xfrm>
            <a:off x="4984827" y="4221088"/>
            <a:ext cx="1881051" cy="396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Asta 5</a:t>
            </a:r>
            <a:endParaRPr lang="it-IT" dirty="0"/>
          </a:p>
        </p:txBody>
      </p:sp>
      <p:sp>
        <p:nvSpPr>
          <p:cNvPr id="25" name="Rettangolo 32"/>
          <p:cNvSpPr/>
          <p:nvPr/>
        </p:nvSpPr>
        <p:spPr>
          <a:xfrm>
            <a:off x="6957320" y="4229962"/>
            <a:ext cx="1829856" cy="396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Asta 6</a:t>
            </a:r>
            <a:endParaRPr lang="it-IT" dirty="0"/>
          </a:p>
        </p:txBody>
      </p:sp>
      <p:sp>
        <p:nvSpPr>
          <p:cNvPr id="26" name="Rettangolo 33"/>
          <p:cNvSpPr/>
          <p:nvPr/>
        </p:nvSpPr>
        <p:spPr>
          <a:xfrm>
            <a:off x="3238762" y="4689024"/>
            <a:ext cx="1685108" cy="396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Asta 7</a:t>
            </a:r>
            <a:endParaRPr lang="it-IT" dirty="0"/>
          </a:p>
        </p:txBody>
      </p:sp>
      <p:sp>
        <p:nvSpPr>
          <p:cNvPr id="27" name="Rettangolo 34"/>
          <p:cNvSpPr/>
          <p:nvPr/>
        </p:nvSpPr>
        <p:spPr>
          <a:xfrm>
            <a:off x="4989183" y="4689024"/>
            <a:ext cx="1881051" cy="396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Asta 8</a:t>
            </a:r>
            <a:endParaRPr lang="it-IT" dirty="0"/>
          </a:p>
        </p:txBody>
      </p:sp>
      <p:sp>
        <p:nvSpPr>
          <p:cNvPr id="28" name="Rettangolo 35"/>
          <p:cNvSpPr/>
          <p:nvPr/>
        </p:nvSpPr>
        <p:spPr>
          <a:xfrm>
            <a:off x="6961676" y="4689024"/>
            <a:ext cx="1829856" cy="396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Asta 9</a:t>
            </a:r>
            <a:endParaRPr lang="it-IT" dirty="0"/>
          </a:p>
        </p:txBody>
      </p:sp>
      <p:sp>
        <p:nvSpPr>
          <p:cNvPr id="30" name="Rettangolo 12"/>
          <p:cNvSpPr/>
          <p:nvPr/>
        </p:nvSpPr>
        <p:spPr>
          <a:xfrm>
            <a:off x="1715135" y="1919116"/>
            <a:ext cx="1437707" cy="228673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1" name="CasellaDiTesto 14"/>
          <p:cNvSpPr txBox="1"/>
          <p:nvPr/>
        </p:nvSpPr>
        <p:spPr>
          <a:xfrm>
            <a:off x="28171" y="51236"/>
            <a:ext cx="1494249" cy="769441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100" dirty="0" smtClean="0"/>
              <a:t>Menu accordion. All’apertura viene mostrato l’elenco degli Enti – Tribunali </a:t>
            </a:r>
            <a:endParaRPr lang="it-IT" sz="1100" dirty="0"/>
          </a:p>
        </p:txBody>
      </p:sp>
      <p:cxnSp>
        <p:nvCxnSpPr>
          <p:cNvPr id="32" name="Connettore 2 39"/>
          <p:cNvCxnSpPr>
            <a:endCxn id="31" idx="3"/>
          </p:cNvCxnSpPr>
          <p:nvPr/>
        </p:nvCxnSpPr>
        <p:spPr>
          <a:xfrm flipH="1" flipV="1">
            <a:off x="1522420" y="435957"/>
            <a:ext cx="935212" cy="15634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ttangolo 43"/>
          <p:cNvSpPr/>
          <p:nvPr/>
        </p:nvSpPr>
        <p:spPr>
          <a:xfrm>
            <a:off x="3229557" y="3466448"/>
            <a:ext cx="5526642" cy="163548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34" name="Connettore 2 44"/>
          <p:cNvCxnSpPr>
            <a:stCxn id="33" idx="0"/>
          </p:cNvCxnSpPr>
          <p:nvPr/>
        </p:nvCxnSpPr>
        <p:spPr>
          <a:xfrm flipH="1" flipV="1">
            <a:off x="1494393" y="1373535"/>
            <a:ext cx="4498485" cy="20929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47"/>
          <p:cNvSpPr txBox="1"/>
          <p:nvPr/>
        </p:nvSpPr>
        <p:spPr>
          <a:xfrm>
            <a:off x="28171" y="1123402"/>
            <a:ext cx="1494249" cy="577081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Elenco di tutte le aste in corso, con lo stato APERTO</a:t>
            </a:r>
            <a:endParaRPr lang="it-IT" sz="1050" dirty="0"/>
          </a:p>
        </p:txBody>
      </p:sp>
      <p:cxnSp>
        <p:nvCxnSpPr>
          <p:cNvPr id="36" name="Connettore 2 49"/>
          <p:cNvCxnSpPr>
            <a:stCxn id="37" idx="1"/>
            <a:endCxn id="38" idx="3"/>
          </p:cNvCxnSpPr>
          <p:nvPr/>
        </p:nvCxnSpPr>
        <p:spPr>
          <a:xfrm flipH="1" flipV="1">
            <a:off x="1547664" y="2120320"/>
            <a:ext cx="1729936" cy="18444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ttangolo 52"/>
          <p:cNvSpPr/>
          <p:nvPr/>
        </p:nvSpPr>
        <p:spPr>
          <a:xfrm>
            <a:off x="3277600" y="3737242"/>
            <a:ext cx="1672393" cy="45501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8" name="CasellaDiTesto 56"/>
          <p:cNvSpPr txBox="1"/>
          <p:nvPr/>
        </p:nvSpPr>
        <p:spPr>
          <a:xfrm>
            <a:off x="53415" y="1904876"/>
            <a:ext cx="1494249" cy="430887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Cliccando si accede al dettaglio asta</a:t>
            </a:r>
            <a:endParaRPr lang="it-IT" sz="1050" dirty="0"/>
          </a:p>
        </p:txBody>
      </p:sp>
      <p:sp>
        <p:nvSpPr>
          <p:cNvPr id="39" name="Rettangolo 39"/>
          <p:cNvSpPr/>
          <p:nvPr/>
        </p:nvSpPr>
        <p:spPr>
          <a:xfrm>
            <a:off x="3259138" y="1628710"/>
            <a:ext cx="5504169" cy="44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cerca</a:t>
            </a:r>
            <a:endParaRPr lang="it-IT" dirty="0"/>
          </a:p>
        </p:txBody>
      </p:sp>
      <p:sp>
        <p:nvSpPr>
          <p:cNvPr id="45" name="Rettangolo 25"/>
          <p:cNvSpPr/>
          <p:nvPr/>
        </p:nvSpPr>
        <p:spPr>
          <a:xfrm>
            <a:off x="3224850" y="5157192"/>
            <a:ext cx="5540556" cy="10081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46" name="Rettangolo 36"/>
          <p:cNvSpPr/>
          <p:nvPr/>
        </p:nvSpPr>
        <p:spPr>
          <a:xfrm>
            <a:off x="3584890" y="5378317"/>
            <a:ext cx="1138326" cy="7441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>
                <a:solidFill>
                  <a:schemeClr val="tx2"/>
                </a:solidFill>
              </a:rPr>
              <a:t>Logo 1</a:t>
            </a:r>
          </a:p>
        </p:txBody>
      </p:sp>
      <p:sp>
        <p:nvSpPr>
          <p:cNvPr id="47" name="Rettangolo 36"/>
          <p:cNvSpPr/>
          <p:nvPr/>
        </p:nvSpPr>
        <p:spPr>
          <a:xfrm>
            <a:off x="4809026" y="5378317"/>
            <a:ext cx="1138326" cy="7441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>
                <a:solidFill>
                  <a:schemeClr val="tx2"/>
                </a:solidFill>
              </a:rPr>
              <a:t>Logo 2</a:t>
            </a:r>
          </a:p>
        </p:txBody>
      </p:sp>
      <p:sp>
        <p:nvSpPr>
          <p:cNvPr id="48" name="Rettangolo 36"/>
          <p:cNvSpPr/>
          <p:nvPr/>
        </p:nvSpPr>
        <p:spPr>
          <a:xfrm>
            <a:off x="6033162" y="5378317"/>
            <a:ext cx="1138326" cy="7441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>
                <a:solidFill>
                  <a:schemeClr val="tx2"/>
                </a:solidFill>
              </a:rPr>
              <a:t>Logo 3</a:t>
            </a:r>
          </a:p>
        </p:txBody>
      </p:sp>
      <p:sp>
        <p:nvSpPr>
          <p:cNvPr id="49" name="Rettangolo 36"/>
          <p:cNvSpPr/>
          <p:nvPr/>
        </p:nvSpPr>
        <p:spPr>
          <a:xfrm>
            <a:off x="7257298" y="5378317"/>
            <a:ext cx="1138326" cy="7441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>
                <a:solidFill>
                  <a:schemeClr val="tx2"/>
                </a:solidFill>
              </a:rPr>
              <a:t>Logo 4</a:t>
            </a:r>
          </a:p>
        </p:txBody>
      </p:sp>
      <p:sp>
        <p:nvSpPr>
          <p:cNvPr id="50" name="Rettangolo 27"/>
          <p:cNvSpPr/>
          <p:nvPr/>
        </p:nvSpPr>
        <p:spPr>
          <a:xfrm>
            <a:off x="3228413" y="5150569"/>
            <a:ext cx="5543359" cy="2035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Convenzioni </a:t>
            </a:r>
            <a:endParaRPr lang="it-IT" dirty="0"/>
          </a:p>
        </p:txBody>
      </p:sp>
      <p:grpSp>
        <p:nvGrpSpPr>
          <p:cNvPr id="69" name="Gruppo 68"/>
          <p:cNvGrpSpPr/>
          <p:nvPr/>
        </p:nvGrpSpPr>
        <p:grpSpPr>
          <a:xfrm>
            <a:off x="1715135" y="4326243"/>
            <a:ext cx="1437707" cy="1335005"/>
            <a:chOff x="1715135" y="4326243"/>
            <a:chExt cx="1437707" cy="1335005"/>
          </a:xfrm>
        </p:grpSpPr>
        <p:sp>
          <p:nvSpPr>
            <p:cNvPr id="29" name="Rettangolo 36"/>
            <p:cNvSpPr/>
            <p:nvPr/>
          </p:nvSpPr>
          <p:spPr>
            <a:xfrm>
              <a:off x="1785958" y="4473684"/>
              <a:ext cx="1286279" cy="11135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 smtClean="0">
                  <a:solidFill>
                    <a:schemeClr val="tx2"/>
                  </a:solidFill>
                </a:rPr>
                <a:t>- FAQ</a:t>
              </a:r>
            </a:p>
            <a:p>
              <a:pPr algn="ctr"/>
              <a:r>
                <a:rPr lang="it-IT" sz="1200" dirty="0" smtClean="0">
                  <a:solidFill>
                    <a:schemeClr val="tx2"/>
                  </a:solidFill>
                </a:rPr>
                <a:t>- Info generale</a:t>
              </a:r>
              <a:endParaRPr lang="it-IT" sz="1200" dirty="0">
                <a:solidFill>
                  <a:schemeClr val="tx2"/>
                </a:solidFill>
              </a:endParaRPr>
            </a:p>
          </p:txBody>
        </p:sp>
        <p:sp>
          <p:nvSpPr>
            <p:cNvPr id="51" name="Rettangolo 27"/>
            <p:cNvSpPr/>
            <p:nvPr/>
          </p:nvSpPr>
          <p:spPr>
            <a:xfrm>
              <a:off x="1776190" y="4326243"/>
              <a:ext cx="1305817" cy="2035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 smtClean="0"/>
                <a:t>Menu servizio</a:t>
              </a:r>
              <a:endParaRPr lang="it-IT" dirty="0"/>
            </a:p>
          </p:txBody>
        </p:sp>
        <p:sp>
          <p:nvSpPr>
            <p:cNvPr id="58" name="Rettangolo 52"/>
            <p:cNvSpPr/>
            <p:nvPr/>
          </p:nvSpPr>
          <p:spPr>
            <a:xfrm>
              <a:off x="1715135" y="4344656"/>
              <a:ext cx="1437707" cy="1316592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sp>
        <p:nvSpPr>
          <p:cNvPr id="59" name="CasellaDiTesto 56"/>
          <p:cNvSpPr txBox="1"/>
          <p:nvPr/>
        </p:nvSpPr>
        <p:spPr>
          <a:xfrm>
            <a:off x="53415" y="2728562"/>
            <a:ext cx="1494249" cy="577081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Spazio per link a pagine del portale, siti esterni e pdf </a:t>
            </a:r>
            <a:endParaRPr lang="it-IT" sz="1050" dirty="0"/>
          </a:p>
        </p:txBody>
      </p:sp>
      <p:cxnSp>
        <p:nvCxnSpPr>
          <p:cNvPr id="60" name="Connettore 2 49"/>
          <p:cNvCxnSpPr>
            <a:stCxn id="29" idx="1"/>
            <a:endCxn id="59" idx="2"/>
          </p:cNvCxnSpPr>
          <p:nvPr/>
        </p:nvCxnSpPr>
        <p:spPr>
          <a:xfrm flipH="1" flipV="1">
            <a:off x="800540" y="3305643"/>
            <a:ext cx="985418" cy="17247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ttangolo 43"/>
          <p:cNvSpPr/>
          <p:nvPr/>
        </p:nvSpPr>
        <p:spPr>
          <a:xfrm>
            <a:off x="3221822" y="5229200"/>
            <a:ext cx="5526642" cy="100811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63" name="Connettore 2 49"/>
          <p:cNvCxnSpPr>
            <a:stCxn id="45" idx="1"/>
            <a:endCxn id="66" idx="3"/>
          </p:cNvCxnSpPr>
          <p:nvPr/>
        </p:nvCxnSpPr>
        <p:spPr>
          <a:xfrm flipH="1" flipV="1">
            <a:off x="1547664" y="5229200"/>
            <a:ext cx="1677186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CasellaDiTesto 56"/>
          <p:cNvSpPr txBox="1"/>
          <p:nvPr/>
        </p:nvSpPr>
        <p:spPr>
          <a:xfrm>
            <a:off x="41648" y="4375120"/>
            <a:ext cx="1506016" cy="170816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50" dirty="0" err="1" smtClean="0"/>
              <a:t>Slider</a:t>
            </a:r>
            <a:r>
              <a:rPr lang="it-IT" sz="1050" dirty="0" smtClean="0"/>
              <a:t> di loghi per le convenzioni. Possibilità di inserirne </a:t>
            </a:r>
            <a:r>
              <a:rPr lang="it-IT" sz="1050" i="1" dirty="0" smtClean="0"/>
              <a:t>N,</a:t>
            </a:r>
            <a:r>
              <a:rPr lang="it-IT" sz="1050" dirty="0" smtClean="0"/>
              <a:t> come ad esempio logo Inail, Logo CRI. Cliccando si può accedere a una pagina esterna o interna. Non è obbligatorio inserire il link, senza link  si visualizza solo il logo </a:t>
            </a:r>
            <a:endParaRPr lang="it-IT" sz="1050" dirty="0"/>
          </a:p>
        </p:txBody>
      </p:sp>
    </p:spTree>
    <p:extLst>
      <p:ext uri="{BB962C8B-B14F-4D97-AF65-F5344CB8AC3E}">
        <p14:creationId xmlns:p14="http://schemas.microsoft.com/office/powerpoint/2010/main" val="202489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FA080D-8203-49C6-9CB6-93943FD1A115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40" name="Rettangolo 4"/>
          <p:cNvSpPr/>
          <p:nvPr/>
        </p:nvSpPr>
        <p:spPr>
          <a:xfrm>
            <a:off x="1472696" y="-20942"/>
            <a:ext cx="7142205" cy="68789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Rettangolo 5"/>
          <p:cNvSpPr/>
          <p:nvPr/>
        </p:nvSpPr>
        <p:spPr>
          <a:xfrm>
            <a:off x="1541885" y="10850"/>
            <a:ext cx="778720" cy="6292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Logo </a:t>
            </a:r>
            <a:endParaRPr lang="it-IT" dirty="0"/>
          </a:p>
        </p:txBody>
      </p:sp>
      <p:sp>
        <p:nvSpPr>
          <p:cNvPr id="42" name="Rettangolo 6"/>
          <p:cNvSpPr/>
          <p:nvPr/>
        </p:nvSpPr>
        <p:spPr>
          <a:xfrm>
            <a:off x="2437936" y="10851"/>
            <a:ext cx="6127536" cy="6292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Testat</a:t>
            </a:r>
            <a:r>
              <a:rPr lang="it-IT" dirty="0"/>
              <a:t>a</a:t>
            </a:r>
          </a:p>
        </p:txBody>
      </p:sp>
      <p:sp>
        <p:nvSpPr>
          <p:cNvPr id="43" name="Rettangolo 10"/>
          <p:cNvSpPr/>
          <p:nvPr/>
        </p:nvSpPr>
        <p:spPr>
          <a:xfrm>
            <a:off x="1554947" y="679266"/>
            <a:ext cx="7023588" cy="8882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Visore</a:t>
            </a:r>
            <a:endParaRPr lang="it-IT" dirty="0"/>
          </a:p>
        </p:txBody>
      </p:sp>
      <p:sp>
        <p:nvSpPr>
          <p:cNvPr id="44" name="Rettangolo 26"/>
          <p:cNvSpPr/>
          <p:nvPr/>
        </p:nvSpPr>
        <p:spPr>
          <a:xfrm>
            <a:off x="3022112" y="2103333"/>
            <a:ext cx="5504169" cy="4036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5" name="Rettangolo 25"/>
          <p:cNvSpPr/>
          <p:nvPr/>
        </p:nvSpPr>
        <p:spPr>
          <a:xfrm>
            <a:off x="4183043" y="2557357"/>
            <a:ext cx="4314359" cy="577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2"/>
                </a:solidFill>
              </a:rPr>
              <a:t>Descrizione bando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46" name="Rettangolo 19"/>
          <p:cNvSpPr/>
          <p:nvPr/>
        </p:nvSpPr>
        <p:spPr>
          <a:xfrm>
            <a:off x="3064953" y="2142523"/>
            <a:ext cx="5448265" cy="3794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Titolo Bando 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47" name="Rettangolo 29"/>
          <p:cNvSpPr/>
          <p:nvPr/>
        </p:nvSpPr>
        <p:spPr>
          <a:xfrm>
            <a:off x="4043367" y="3186823"/>
            <a:ext cx="1724298" cy="3064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200" dirty="0" smtClean="0">
                <a:solidFill>
                  <a:schemeClr val="tx2"/>
                </a:solidFill>
              </a:rPr>
              <a:t>Tipologia 1: Dismissione </a:t>
            </a:r>
            <a:endParaRPr lang="it-IT" sz="1200" dirty="0">
              <a:solidFill>
                <a:schemeClr val="tx2"/>
              </a:solidFill>
            </a:endParaRPr>
          </a:p>
        </p:txBody>
      </p:sp>
      <p:sp>
        <p:nvSpPr>
          <p:cNvPr id="48" name="Rettangolo 31"/>
          <p:cNvSpPr/>
          <p:nvPr/>
        </p:nvSpPr>
        <p:spPr>
          <a:xfrm>
            <a:off x="3221709" y="3188921"/>
            <a:ext cx="822960" cy="3008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200" dirty="0" smtClean="0">
                <a:solidFill>
                  <a:schemeClr val="tx2"/>
                </a:solidFill>
              </a:rPr>
              <a:t>Ente: Inail </a:t>
            </a:r>
            <a:endParaRPr lang="it-IT" sz="1200" dirty="0">
              <a:solidFill>
                <a:schemeClr val="tx2"/>
              </a:solidFill>
            </a:endParaRPr>
          </a:p>
        </p:txBody>
      </p:sp>
      <p:sp>
        <p:nvSpPr>
          <p:cNvPr id="49" name="Rettangolo 37"/>
          <p:cNvSpPr/>
          <p:nvPr/>
        </p:nvSpPr>
        <p:spPr>
          <a:xfrm>
            <a:off x="5774722" y="3183299"/>
            <a:ext cx="1378905" cy="3064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200" dirty="0" smtClean="0">
                <a:solidFill>
                  <a:schemeClr val="tx2"/>
                </a:solidFill>
              </a:rPr>
              <a:t>Tipologia 2: Privata</a:t>
            </a:r>
            <a:endParaRPr lang="it-IT" sz="1200" dirty="0">
              <a:solidFill>
                <a:schemeClr val="tx2"/>
              </a:solidFill>
            </a:endParaRPr>
          </a:p>
        </p:txBody>
      </p:sp>
      <p:sp>
        <p:nvSpPr>
          <p:cNvPr id="50" name="Rettangolo 38"/>
          <p:cNvSpPr/>
          <p:nvPr/>
        </p:nvSpPr>
        <p:spPr>
          <a:xfrm>
            <a:off x="7153627" y="3181794"/>
            <a:ext cx="1201783" cy="3064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200" dirty="0" smtClean="0">
                <a:solidFill>
                  <a:schemeClr val="tx2"/>
                </a:solidFill>
              </a:rPr>
              <a:t>Tipologia 2: Res</a:t>
            </a:r>
            <a:endParaRPr lang="it-IT" sz="1200" dirty="0">
              <a:solidFill>
                <a:schemeClr val="tx2"/>
              </a:solidFill>
            </a:endParaRPr>
          </a:p>
        </p:txBody>
      </p:sp>
      <p:sp>
        <p:nvSpPr>
          <p:cNvPr id="51" name="Rettangolo 39"/>
          <p:cNvSpPr/>
          <p:nvPr/>
        </p:nvSpPr>
        <p:spPr>
          <a:xfrm>
            <a:off x="3022112" y="1628710"/>
            <a:ext cx="5504169" cy="44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cerca</a:t>
            </a:r>
            <a:endParaRPr lang="it-IT" dirty="0"/>
          </a:p>
        </p:txBody>
      </p:sp>
      <p:sp>
        <p:nvSpPr>
          <p:cNvPr id="52" name="Rettangolo 40"/>
          <p:cNvSpPr/>
          <p:nvPr/>
        </p:nvSpPr>
        <p:spPr>
          <a:xfrm>
            <a:off x="3220406" y="3576967"/>
            <a:ext cx="2052170" cy="3008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200" dirty="0" smtClean="0">
                <a:solidFill>
                  <a:schemeClr val="tx2"/>
                </a:solidFill>
              </a:rPr>
              <a:t>Data: apertura | chiusura </a:t>
            </a:r>
            <a:endParaRPr lang="it-IT" sz="1200" dirty="0">
              <a:solidFill>
                <a:schemeClr val="tx2"/>
              </a:solidFill>
            </a:endParaRPr>
          </a:p>
        </p:txBody>
      </p:sp>
      <p:sp>
        <p:nvSpPr>
          <p:cNvPr id="53" name="Rettangolo 41"/>
          <p:cNvSpPr/>
          <p:nvPr/>
        </p:nvSpPr>
        <p:spPr>
          <a:xfrm>
            <a:off x="5333535" y="3583419"/>
            <a:ext cx="1039198" cy="2943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200" dirty="0" smtClean="0">
                <a:solidFill>
                  <a:schemeClr val="tx2"/>
                </a:solidFill>
              </a:rPr>
              <a:t>Stato: aperta</a:t>
            </a:r>
            <a:endParaRPr lang="it-IT" sz="1200" dirty="0">
              <a:solidFill>
                <a:schemeClr val="tx2"/>
              </a:solidFill>
            </a:endParaRPr>
          </a:p>
        </p:txBody>
      </p:sp>
      <p:grpSp>
        <p:nvGrpSpPr>
          <p:cNvPr id="54" name="Gruppo 7"/>
          <p:cNvGrpSpPr/>
          <p:nvPr/>
        </p:nvGrpSpPr>
        <p:grpSpPr>
          <a:xfrm>
            <a:off x="1541884" y="1620003"/>
            <a:ext cx="1431629" cy="3953491"/>
            <a:chOff x="723742" y="1620003"/>
            <a:chExt cx="1431629" cy="3953491"/>
          </a:xfrm>
        </p:grpSpPr>
        <p:sp>
          <p:nvSpPr>
            <p:cNvPr id="55" name="Rettangolo 28"/>
            <p:cNvSpPr/>
            <p:nvPr/>
          </p:nvSpPr>
          <p:spPr>
            <a:xfrm>
              <a:off x="723742" y="1620003"/>
              <a:ext cx="1431629" cy="39534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it-IT" dirty="0"/>
                <a:t>Home/</a:t>
              </a:r>
              <a:r>
                <a:rPr lang="it-IT" dirty="0" smtClean="0"/>
                <a:t>RAN</a:t>
              </a:r>
              <a:endParaRPr lang="it-IT" dirty="0"/>
            </a:p>
          </p:txBody>
        </p:sp>
        <p:sp>
          <p:nvSpPr>
            <p:cNvPr id="56" name="Rettangolo 15"/>
            <p:cNvSpPr/>
            <p:nvPr/>
          </p:nvSpPr>
          <p:spPr>
            <a:xfrm>
              <a:off x="758114" y="1999425"/>
              <a:ext cx="1305817" cy="66523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Dismissioni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57" name="Rettangolo 16"/>
            <p:cNvSpPr/>
            <p:nvPr/>
          </p:nvSpPr>
          <p:spPr>
            <a:xfrm>
              <a:off x="758114" y="4159003"/>
              <a:ext cx="1305817" cy="66523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Giudiziarie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58" name="Rettangolo 17"/>
            <p:cNvSpPr/>
            <p:nvPr/>
          </p:nvSpPr>
          <p:spPr>
            <a:xfrm>
              <a:off x="758114" y="4847078"/>
              <a:ext cx="1305817" cy="66523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Enti privati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59" name="Rettangolo 42"/>
            <p:cNvSpPr/>
            <p:nvPr/>
          </p:nvSpPr>
          <p:spPr>
            <a:xfrm>
              <a:off x="1214846" y="2661079"/>
              <a:ext cx="849085" cy="37012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Inail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60" name="Rettangolo 44"/>
            <p:cNvSpPr/>
            <p:nvPr/>
          </p:nvSpPr>
          <p:spPr>
            <a:xfrm>
              <a:off x="1214845" y="3031199"/>
              <a:ext cx="849085" cy="3701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ICE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61" name="Rettangolo 45"/>
            <p:cNvSpPr/>
            <p:nvPr/>
          </p:nvSpPr>
          <p:spPr>
            <a:xfrm>
              <a:off x="1214846" y="3401319"/>
              <a:ext cx="849085" cy="3701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CRI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62" name="Rettangolo 46"/>
            <p:cNvSpPr/>
            <p:nvPr/>
          </p:nvSpPr>
          <p:spPr>
            <a:xfrm>
              <a:off x="1210490" y="3775790"/>
              <a:ext cx="849085" cy="3701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…</a:t>
              </a:r>
              <a:endParaRPr lang="it-IT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63" name="Gruppo 2"/>
          <p:cNvGrpSpPr/>
          <p:nvPr/>
        </p:nvGrpSpPr>
        <p:grpSpPr>
          <a:xfrm>
            <a:off x="3022112" y="4233605"/>
            <a:ext cx="5448265" cy="429835"/>
            <a:chOff x="2203970" y="4233605"/>
            <a:chExt cx="5448265" cy="429835"/>
          </a:xfrm>
        </p:grpSpPr>
        <p:sp>
          <p:nvSpPr>
            <p:cNvPr id="64" name="Rettangolo 47"/>
            <p:cNvSpPr/>
            <p:nvPr/>
          </p:nvSpPr>
          <p:spPr>
            <a:xfrm>
              <a:off x="2203970" y="4233605"/>
              <a:ext cx="5448265" cy="4298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>
                  <a:solidFill>
                    <a:schemeClr val="tx2"/>
                  </a:solidFill>
                </a:rPr>
                <a:t>Accordion 1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65" name="Rettangolo 1"/>
            <p:cNvSpPr/>
            <p:nvPr/>
          </p:nvSpPr>
          <p:spPr>
            <a:xfrm>
              <a:off x="7171508" y="4270792"/>
              <a:ext cx="431075" cy="3554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400" b="1" dirty="0" smtClean="0"/>
                <a:t>+</a:t>
              </a:r>
              <a:endParaRPr lang="it-IT" b="1" dirty="0"/>
            </a:p>
          </p:txBody>
        </p:sp>
      </p:grpSp>
      <p:grpSp>
        <p:nvGrpSpPr>
          <p:cNvPr id="66" name="Gruppo 48"/>
          <p:cNvGrpSpPr/>
          <p:nvPr/>
        </p:nvGrpSpPr>
        <p:grpSpPr>
          <a:xfrm>
            <a:off x="3030819" y="4686454"/>
            <a:ext cx="5448265" cy="429835"/>
            <a:chOff x="2203970" y="4233605"/>
            <a:chExt cx="5448265" cy="429835"/>
          </a:xfrm>
        </p:grpSpPr>
        <p:sp>
          <p:nvSpPr>
            <p:cNvPr id="67" name="Rettangolo 49"/>
            <p:cNvSpPr/>
            <p:nvPr/>
          </p:nvSpPr>
          <p:spPr>
            <a:xfrm>
              <a:off x="2203970" y="4233605"/>
              <a:ext cx="5448265" cy="4298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>
                  <a:solidFill>
                    <a:schemeClr val="tx2"/>
                  </a:solidFill>
                </a:rPr>
                <a:t>Accordion 2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68" name="Rettangolo 50"/>
            <p:cNvSpPr/>
            <p:nvPr/>
          </p:nvSpPr>
          <p:spPr>
            <a:xfrm>
              <a:off x="7171508" y="4270792"/>
              <a:ext cx="431075" cy="3554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400" b="1" dirty="0" smtClean="0"/>
                <a:t>+</a:t>
              </a:r>
              <a:endParaRPr lang="it-IT" b="1" dirty="0"/>
            </a:p>
          </p:txBody>
        </p:sp>
      </p:grpSp>
      <p:sp>
        <p:nvSpPr>
          <p:cNvPr id="69" name="Rettangolo 54"/>
          <p:cNvSpPr/>
          <p:nvPr/>
        </p:nvSpPr>
        <p:spPr>
          <a:xfrm>
            <a:off x="7117372" y="3908563"/>
            <a:ext cx="1474647" cy="30558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200" b="1" dirty="0" smtClean="0">
                <a:solidFill>
                  <a:schemeClr val="tx2"/>
                </a:solidFill>
              </a:rPr>
              <a:t>Lista aste ENTE</a:t>
            </a:r>
            <a:endParaRPr lang="it-IT" sz="1200" b="1" dirty="0">
              <a:solidFill>
                <a:schemeClr val="tx2"/>
              </a:solidFill>
            </a:endParaRPr>
          </a:p>
        </p:txBody>
      </p:sp>
      <p:sp>
        <p:nvSpPr>
          <p:cNvPr id="70" name="Rettangolo 55"/>
          <p:cNvSpPr/>
          <p:nvPr/>
        </p:nvSpPr>
        <p:spPr>
          <a:xfrm>
            <a:off x="3030819" y="5112371"/>
            <a:ext cx="5448265" cy="4611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71" name="Rettangolo 56"/>
          <p:cNvSpPr/>
          <p:nvPr/>
        </p:nvSpPr>
        <p:spPr>
          <a:xfrm>
            <a:off x="1472696" y="1628710"/>
            <a:ext cx="1463725" cy="394478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CasellaDiTesto 57"/>
          <p:cNvSpPr txBox="1"/>
          <p:nvPr/>
        </p:nvSpPr>
        <p:spPr>
          <a:xfrm>
            <a:off x="70490" y="51236"/>
            <a:ext cx="1327014" cy="170816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Accedendo alla pagina di dettaglio, si espande il menu in relazione alla tipologia di bando. Cliccando vengono mostrate le sottocategorie, ovvero gli Enti/tribunali. </a:t>
            </a:r>
            <a:endParaRPr lang="it-IT" sz="1050" dirty="0"/>
          </a:p>
        </p:txBody>
      </p:sp>
      <p:cxnSp>
        <p:nvCxnSpPr>
          <p:cNvPr id="73" name="Connettore 2 58"/>
          <p:cNvCxnSpPr>
            <a:stCxn id="71" idx="0"/>
            <a:endCxn id="72" idx="3"/>
          </p:cNvCxnSpPr>
          <p:nvPr/>
        </p:nvCxnSpPr>
        <p:spPr>
          <a:xfrm flipH="1" flipV="1">
            <a:off x="1397504" y="905316"/>
            <a:ext cx="807055" cy="7233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ttangolo 59"/>
          <p:cNvSpPr/>
          <p:nvPr/>
        </p:nvSpPr>
        <p:spPr>
          <a:xfrm>
            <a:off x="3042681" y="3169690"/>
            <a:ext cx="5526642" cy="70811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5" name="Connettore 2 9"/>
          <p:cNvCxnSpPr>
            <a:stCxn id="74" idx="2"/>
            <a:endCxn id="76" idx="3"/>
          </p:cNvCxnSpPr>
          <p:nvPr/>
        </p:nvCxnSpPr>
        <p:spPr>
          <a:xfrm flipH="1">
            <a:off x="1328609" y="3877804"/>
            <a:ext cx="4477393" cy="7240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CasellaDiTesto 60"/>
          <p:cNvSpPr txBox="1"/>
          <p:nvPr/>
        </p:nvSpPr>
        <p:spPr>
          <a:xfrm>
            <a:off x="71309" y="4313285"/>
            <a:ext cx="1257300" cy="577081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Elenco dei dati associati al singolo bando</a:t>
            </a:r>
            <a:endParaRPr lang="it-IT" sz="1050" dirty="0"/>
          </a:p>
        </p:txBody>
      </p:sp>
      <p:sp>
        <p:nvSpPr>
          <p:cNvPr id="77" name="Rettangolo 59"/>
          <p:cNvSpPr/>
          <p:nvPr/>
        </p:nvSpPr>
        <p:spPr>
          <a:xfrm>
            <a:off x="7083484" y="3931101"/>
            <a:ext cx="1531417" cy="28305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8" name="Connettore 2 9"/>
          <p:cNvCxnSpPr>
            <a:stCxn id="69" idx="1"/>
            <a:endCxn id="79" idx="2"/>
          </p:cNvCxnSpPr>
          <p:nvPr/>
        </p:nvCxnSpPr>
        <p:spPr>
          <a:xfrm flipH="1" flipV="1">
            <a:off x="742542" y="3003579"/>
            <a:ext cx="6374830" cy="10577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CasellaDiTesto 60"/>
          <p:cNvSpPr txBox="1"/>
          <p:nvPr/>
        </p:nvSpPr>
        <p:spPr>
          <a:xfrm>
            <a:off x="87580" y="2103333"/>
            <a:ext cx="1309924" cy="90024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Ogni singolo bando appartiene a una tipologia di asta (dismissioni, giudiziaria ecc</a:t>
            </a:r>
            <a:endParaRPr lang="it-IT" sz="1050" dirty="0"/>
          </a:p>
        </p:txBody>
      </p:sp>
      <p:sp>
        <p:nvSpPr>
          <p:cNvPr id="80" name="Rettangolo 59"/>
          <p:cNvSpPr/>
          <p:nvPr/>
        </p:nvSpPr>
        <p:spPr>
          <a:xfrm>
            <a:off x="2051139" y="2651045"/>
            <a:ext cx="765708" cy="38015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1" name="Connettore 2 9"/>
          <p:cNvCxnSpPr/>
          <p:nvPr/>
        </p:nvCxnSpPr>
        <p:spPr>
          <a:xfrm flipH="1">
            <a:off x="791803" y="2846139"/>
            <a:ext cx="1236829" cy="1574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ttangolo 36"/>
          <p:cNvSpPr/>
          <p:nvPr/>
        </p:nvSpPr>
        <p:spPr>
          <a:xfrm>
            <a:off x="1565529" y="5770589"/>
            <a:ext cx="1286279" cy="8987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>
                <a:solidFill>
                  <a:schemeClr val="tx2"/>
                </a:solidFill>
              </a:rPr>
              <a:t>- file allegati 1</a:t>
            </a:r>
          </a:p>
          <a:p>
            <a:pPr algn="ctr"/>
            <a:r>
              <a:rPr lang="it-IT" sz="1200" dirty="0" smtClean="0">
                <a:solidFill>
                  <a:schemeClr val="tx2"/>
                </a:solidFill>
              </a:rPr>
              <a:t>- elenco dei notai </a:t>
            </a:r>
            <a:endParaRPr lang="it-IT" sz="1200" dirty="0">
              <a:solidFill>
                <a:schemeClr val="tx2"/>
              </a:solidFill>
            </a:endParaRPr>
          </a:p>
        </p:txBody>
      </p:sp>
      <p:sp>
        <p:nvSpPr>
          <p:cNvPr id="84" name="Rettangolo 27"/>
          <p:cNvSpPr/>
          <p:nvPr/>
        </p:nvSpPr>
        <p:spPr>
          <a:xfrm>
            <a:off x="1555761" y="5623148"/>
            <a:ext cx="1305817" cy="2035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/>
              <a:t>Menu servizio</a:t>
            </a:r>
            <a:endParaRPr lang="it-IT" dirty="0"/>
          </a:p>
        </p:txBody>
      </p:sp>
      <p:sp>
        <p:nvSpPr>
          <p:cNvPr id="86" name="Rettangolo 25"/>
          <p:cNvSpPr/>
          <p:nvPr/>
        </p:nvSpPr>
        <p:spPr>
          <a:xfrm>
            <a:off x="3064953" y="2552339"/>
            <a:ext cx="1042708" cy="577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2"/>
                </a:solidFill>
              </a:rPr>
              <a:t>Logo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56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FA080D-8203-49C6-9CB6-93943FD1A115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167" name="Rettangolo 4"/>
          <p:cNvSpPr/>
          <p:nvPr/>
        </p:nvSpPr>
        <p:spPr>
          <a:xfrm>
            <a:off x="1892804" y="-20941"/>
            <a:ext cx="7142205" cy="61604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8" name="Rettangolo 5"/>
          <p:cNvSpPr/>
          <p:nvPr/>
        </p:nvSpPr>
        <p:spPr>
          <a:xfrm>
            <a:off x="1961993" y="10850"/>
            <a:ext cx="778720" cy="6292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Logo </a:t>
            </a:r>
            <a:endParaRPr lang="it-IT" dirty="0"/>
          </a:p>
        </p:txBody>
      </p:sp>
      <p:sp>
        <p:nvSpPr>
          <p:cNvPr id="169" name="Rettangolo 6"/>
          <p:cNvSpPr/>
          <p:nvPr/>
        </p:nvSpPr>
        <p:spPr>
          <a:xfrm>
            <a:off x="2858044" y="10851"/>
            <a:ext cx="6127536" cy="6292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Testat</a:t>
            </a:r>
            <a:r>
              <a:rPr lang="it-IT" dirty="0"/>
              <a:t>a</a:t>
            </a:r>
          </a:p>
        </p:txBody>
      </p:sp>
      <p:sp>
        <p:nvSpPr>
          <p:cNvPr id="170" name="Rettangolo 10"/>
          <p:cNvSpPr/>
          <p:nvPr/>
        </p:nvSpPr>
        <p:spPr>
          <a:xfrm>
            <a:off x="1975055" y="679266"/>
            <a:ext cx="7023588" cy="8882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Visore</a:t>
            </a:r>
            <a:endParaRPr lang="it-IT" dirty="0"/>
          </a:p>
        </p:txBody>
      </p:sp>
      <p:sp>
        <p:nvSpPr>
          <p:cNvPr id="171" name="Rettangolo 26"/>
          <p:cNvSpPr/>
          <p:nvPr/>
        </p:nvSpPr>
        <p:spPr>
          <a:xfrm>
            <a:off x="3442220" y="2103332"/>
            <a:ext cx="5504169" cy="46371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3" name="Rettangolo 19"/>
          <p:cNvSpPr/>
          <p:nvPr/>
        </p:nvSpPr>
        <p:spPr>
          <a:xfrm>
            <a:off x="3485061" y="2142523"/>
            <a:ext cx="5448265" cy="3794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Titolo Bando 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74" name="Rettangolo 29"/>
          <p:cNvSpPr/>
          <p:nvPr/>
        </p:nvSpPr>
        <p:spPr>
          <a:xfrm>
            <a:off x="4463475" y="3186823"/>
            <a:ext cx="1724298" cy="3064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200" dirty="0" smtClean="0">
                <a:solidFill>
                  <a:schemeClr val="tx2"/>
                </a:solidFill>
              </a:rPr>
              <a:t>Tipologia 1: Dismissione </a:t>
            </a:r>
            <a:endParaRPr lang="it-IT" sz="1200" dirty="0">
              <a:solidFill>
                <a:schemeClr val="tx2"/>
              </a:solidFill>
            </a:endParaRPr>
          </a:p>
        </p:txBody>
      </p:sp>
      <p:sp>
        <p:nvSpPr>
          <p:cNvPr id="175" name="Rettangolo 31"/>
          <p:cNvSpPr/>
          <p:nvPr/>
        </p:nvSpPr>
        <p:spPr>
          <a:xfrm>
            <a:off x="3641817" y="3188921"/>
            <a:ext cx="822960" cy="3008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200" dirty="0" smtClean="0">
                <a:solidFill>
                  <a:schemeClr val="tx2"/>
                </a:solidFill>
              </a:rPr>
              <a:t>Ente: Inail </a:t>
            </a:r>
            <a:endParaRPr lang="it-IT" sz="1200" dirty="0">
              <a:solidFill>
                <a:schemeClr val="tx2"/>
              </a:solidFill>
            </a:endParaRPr>
          </a:p>
        </p:txBody>
      </p:sp>
      <p:sp>
        <p:nvSpPr>
          <p:cNvPr id="176" name="Rettangolo 37"/>
          <p:cNvSpPr/>
          <p:nvPr/>
        </p:nvSpPr>
        <p:spPr>
          <a:xfrm>
            <a:off x="6194830" y="3183299"/>
            <a:ext cx="1378905" cy="3064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200" dirty="0" smtClean="0">
                <a:solidFill>
                  <a:schemeClr val="tx2"/>
                </a:solidFill>
              </a:rPr>
              <a:t>Tipologia 2: Privata</a:t>
            </a:r>
            <a:endParaRPr lang="it-IT" sz="1200" dirty="0">
              <a:solidFill>
                <a:schemeClr val="tx2"/>
              </a:solidFill>
            </a:endParaRPr>
          </a:p>
        </p:txBody>
      </p:sp>
      <p:sp>
        <p:nvSpPr>
          <p:cNvPr id="177" name="Rettangolo 38"/>
          <p:cNvSpPr/>
          <p:nvPr/>
        </p:nvSpPr>
        <p:spPr>
          <a:xfrm>
            <a:off x="7573735" y="3181794"/>
            <a:ext cx="1201783" cy="3064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200" dirty="0" smtClean="0">
                <a:solidFill>
                  <a:schemeClr val="tx2"/>
                </a:solidFill>
              </a:rPr>
              <a:t>Tipologia 2: Res</a:t>
            </a:r>
            <a:endParaRPr lang="it-IT" sz="1200" dirty="0">
              <a:solidFill>
                <a:schemeClr val="tx2"/>
              </a:solidFill>
            </a:endParaRPr>
          </a:p>
        </p:txBody>
      </p:sp>
      <p:sp>
        <p:nvSpPr>
          <p:cNvPr id="178" name="Rettangolo 39"/>
          <p:cNvSpPr/>
          <p:nvPr/>
        </p:nvSpPr>
        <p:spPr>
          <a:xfrm>
            <a:off x="3442220" y="1628710"/>
            <a:ext cx="5504169" cy="44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cerca</a:t>
            </a:r>
            <a:endParaRPr lang="it-IT" dirty="0"/>
          </a:p>
        </p:txBody>
      </p:sp>
      <p:sp>
        <p:nvSpPr>
          <p:cNvPr id="179" name="Rettangolo 40"/>
          <p:cNvSpPr/>
          <p:nvPr/>
        </p:nvSpPr>
        <p:spPr>
          <a:xfrm>
            <a:off x="3640514" y="3576967"/>
            <a:ext cx="2052170" cy="3008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200" dirty="0" smtClean="0">
                <a:solidFill>
                  <a:schemeClr val="tx2"/>
                </a:solidFill>
              </a:rPr>
              <a:t>Data: apertura | chiusura </a:t>
            </a:r>
            <a:endParaRPr lang="it-IT" sz="1200" dirty="0">
              <a:solidFill>
                <a:schemeClr val="tx2"/>
              </a:solidFill>
            </a:endParaRPr>
          </a:p>
        </p:txBody>
      </p:sp>
      <p:sp>
        <p:nvSpPr>
          <p:cNvPr id="180" name="Rettangolo 41"/>
          <p:cNvSpPr/>
          <p:nvPr/>
        </p:nvSpPr>
        <p:spPr>
          <a:xfrm>
            <a:off x="5753643" y="3583419"/>
            <a:ext cx="1039198" cy="2943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200" dirty="0" smtClean="0">
                <a:solidFill>
                  <a:schemeClr val="tx2"/>
                </a:solidFill>
              </a:rPr>
              <a:t>Stato: aperta</a:t>
            </a:r>
            <a:endParaRPr lang="it-IT" sz="1200" dirty="0">
              <a:solidFill>
                <a:schemeClr val="tx2"/>
              </a:solidFill>
            </a:endParaRPr>
          </a:p>
        </p:txBody>
      </p:sp>
      <p:grpSp>
        <p:nvGrpSpPr>
          <p:cNvPr id="181" name="Gruppo 7"/>
          <p:cNvGrpSpPr/>
          <p:nvPr/>
        </p:nvGrpSpPr>
        <p:grpSpPr>
          <a:xfrm>
            <a:off x="1961992" y="1620003"/>
            <a:ext cx="1431629" cy="3953491"/>
            <a:chOff x="723742" y="1620003"/>
            <a:chExt cx="1431629" cy="3953491"/>
          </a:xfrm>
        </p:grpSpPr>
        <p:sp>
          <p:nvSpPr>
            <p:cNvPr id="182" name="Rettangolo 28"/>
            <p:cNvSpPr/>
            <p:nvPr/>
          </p:nvSpPr>
          <p:spPr>
            <a:xfrm>
              <a:off x="723742" y="1620003"/>
              <a:ext cx="1431629" cy="39534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it-IT" dirty="0"/>
                <a:t>Home/</a:t>
              </a:r>
              <a:r>
                <a:rPr lang="it-IT" dirty="0" smtClean="0"/>
                <a:t>RAN</a:t>
              </a:r>
              <a:endParaRPr lang="it-IT" dirty="0"/>
            </a:p>
          </p:txBody>
        </p:sp>
        <p:sp>
          <p:nvSpPr>
            <p:cNvPr id="183" name="Rettangolo 15"/>
            <p:cNvSpPr/>
            <p:nvPr/>
          </p:nvSpPr>
          <p:spPr>
            <a:xfrm>
              <a:off x="758114" y="1999425"/>
              <a:ext cx="1305817" cy="66523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Dismissioni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84" name="Rettangolo 16"/>
            <p:cNvSpPr/>
            <p:nvPr/>
          </p:nvSpPr>
          <p:spPr>
            <a:xfrm>
              <a:off x="758114" y="4159003"/>
              <a:ext cx="1305817" cy="66523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Giudiziarie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85" name="Rettangolo 17"/>
            <p:cNvSpPr/>
            <p:nvPr/>
          </p:nvSpPr>
          <p:spPr>
            <a:xfrm>
              <a:off x="758114" y="4847078"/>
              <a:ext cx="1305817" cy="66523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Enti privati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86" name="Rettangolo 42"/>
            <p:cNvSpPr/>
            <p:nvPr/>
          </p:nvSpPr>
          <p:spPr>
            <a:xfrm>
              <a:off x="1214846" y="2661079"/>
              <a:ext cx="849085" cy="37012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Inail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87" name="Rettangolo 44"/>
            <p:cNvSpPr/>
            <p:nvPr/>
          </p:nvSpPr>
          <p:spPr>
            <a:xfrm>
              <a:off x="1214845" y="3031199"/>
              <a:ext cx="849085" cy="3701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ICE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88" name="Rettangolo 45"/>
            <p:cNvSpPr/>
            <p:nvPr/>
          </p:nvSpPr>
          <p:spPr>
            <a:xfrm>
              <a:off x="1214846" y="3401319"/>
              <a:ext cx="849085" cy="3701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CRI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89" name="Rettangolo 46"/>
            <p:cNvSpPr/>
            <p:nvPr/>
          </p:nvSpPr>
          <p:spPr>
            <a:xfrm>
              <a:off x="1210490" y="3775790"/>
              <a:ext cx="849085" cy="3701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…</a:t>
              </a:r>
              <a:endParaRPr lang="it-IT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90" name="Gruppo 2"/>
          <p:cNvGrpSpPr/>
          <p:nvPr/>
        </p:nvGrpSpPr>
        <p:grpSpPr>
          <a:xfrm>
            <a:off x="3442220" y="4233605"/>
            <a:ext cx="5448265" cy="429835"/>
            <a:chOff x="2203970" y="4233605"/>
            <a:chExt cx="5448265" cy="429835"/>
          </a:xfrm>
        </p:grpSpPr>
        <p:sp>
          <p:nvSpPr>
            <p:cNvPr id="191" name="Rettangolo 47"/>
            <p:cNvSpPr/>
            <p:nvPr/>
          </p:nvSpPr>
          <p:spPr>
            <a:xfrm>
              <a:off x="2203970" y="4233605"/>
              <a:ext cx="5448265" cy="4298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>
                  <a:solidFill>
                    <a:schemeClr val="tx2"/>
                  </a:solidFill>
                </a:rPr>
                <a:t>Accordion 1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92" name="Rettangolo 1"/>
            <p:cNvSpPr/>
            <p:nvPr/>
          </p:nvSpPr>
          <p:spPr>
            <a:xfrm>
              <a:off x="7171508" y="4270792"/>
              <a:ext cx="431075" cy="3554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400" b="1" dirty="0" smtClean="0"/>
                <a:t>+</a:t>
              </a:r>
              <a:endParaRPr lang="it-IT" b="1" dirty="0"/>
            </a:p>
          </p:txBody>
        </p:sp>
      </p:grpSp>
      <p:sp>
        <p:nvSpPr>
          <p:cNvPr id="193" name="Rettangolo 54"/>
          <p:cNvSpPr/>
          <p:nvPr/>
        </p:nvSpPr>
        <p:spPr>
          <a:xfrm>
            <a:off x="7469233" y="3840323"/>
            <a:ext cx="1474647" cy="3055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200" b="1" dirty="0" smtClean="0">
                <a:solidFill>
                  <a:schemeClr val="tx2"/>
                </a:solidFill>
              </a:rPr>
              <a:t>Lista aste ENTE</a:t>
            </a:r>
            <a:endParaRPr lang="it-IT" sz="1200" b="1" dirty="0">
              <a:solidFill>
                <a:schemeClr val="tx2"/>
              </a:solidFill>
            </a:endParaRPr>
          </a:p>
        </p:txBody>
      </p:sp>
      <p:grpSp>
        <p:nvGrpSpPr>
          <p:cNvPr id="194" name="Gruppo 48"/>
          <p:cNvGrpSpPr/>
          <p:nvPr/>
        </p:nvGrpSpPr>
        <p:grpSpPr>
          <a:xfrm>
            <a:off x="3450927" y="4686454"/>
            <a:ext cx="5448265" cy="493239"/>
            <a:chOff x="2203970" y="4233605"/>
            <a:chExt cx="5448265" cy="429835"/>
          </a:xfrm>
        </p:grpSpPr>
        <p:sp>
          <p:nvSpPr>
            <p:cNvPr id="195" name="Rettangolo 49"/>
            <p:cNvSpPr/>
            <p:nvPr/>
          </p:nvSpPr>
          <p:spPr>
            <a:xfrm>
              <a:off x="2203970" y="4233605"/>
              <a:ext cx="5448265" cy="4298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>
                  <a:solidFill>
                    <a:schemeClr val="tx2"/>
                  </a:solidFill>
                </a:rPr>
                <a:t>Accordion 2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96" name="Rettangolo 50"/>
            <p:cNvSpPr/>
            <p:nvPr/>
          </p:nvSpPr>
          <p:spPr>
            <a:xfrm>
              <a:off x="7171508" y="4270792"/>
              <a:ext cx="431075" cy="3554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400" b="1" dirty="0" smtClean="0"/>
                <a:t>-</a:t>
              </a:r>
              <a:endParaRPr lang="it-IT" b="1" dirty="0"/>
            </a:p>
          </p:txBody>
        </p:sp>
      </p:grpSp>
      <p:sp>
        <p:nvSpPr>
          <p:cNvPr id="197" name="Rettangolo 55"/>
          <p:cNvSpPr/>
          <p:nvPr/>
        </p:nvSpPr>
        <p:spPr>
          <a:xfrm>
            <a:off x="3442220" y="5179693"/>
            <a:ext cx="5448265" cy="6594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it-IT" b="1" u="sng" dirty="0" smtClean="0">
                <a:solidFill>
                  <a:schemeClr val="tx2"/>
                </a:solidFill>
              </a:rPr>
              <a:t>  Lotto 8012 – base d’asta -  Roma </a:t>
            </a:r>
            <a:r>
              <a:rPr lang="it-IT" b="1" u="sng" dirty="0">
                <a:solidFill>
                  <a:schemeClr val="tx2"/>
                </a:solidFill>
              </a:rPr>
              <a:t>–  </a:t>
            </a:r>
            <a:r>
              <a:rPr lang="it-IT" b="1" u="sng" dirty="0" smtClean="0">
                <a:solidFill>
                  <a:schemeClr val="tx2"/>
                </a:solidFill>
              </a:rPr>
              <a:t>stima</a:t>
            </a:r>
            <a:br>
              <a:rPr lang="it-IT" b="1" u="sng" dirty="0" smtClean="0">
                <a:solidFill>
                  <a:schemeClr val="tx2"/>
                </a:solidFill>
              </a:rPr>
            </a:br>
            <a:r>
              <a:rPr lang="it-IT" b="1" u="sng" dirty="0" smtClean="0">
                <a:solidFill>
                  <a:schemeClr val="tx2"/>
                </a:solidFill>
              </a:rPr>
              <a:t>   Allegato</a:t>
            </a:r>
            <a:endParaRPr lang="it-IT" b="1" u="sng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b="1" u="sng" dirty="0">
              <a:solidFill>
                <a:schemeClr val="tx2"/>
              </a:solidFill>
            </a:endParaRPr>
          </a:p>
        </p:txBody>
      </p:sp>
      <p:pic>
        <p:nvPicPr>
          <p:cNvPr id="1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061" y="5262789"/>
            <a:ext cx="178594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768" y="5506630"/>
            <a:ext cx="178594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0" name="Rettangolo 58"/>
          <p:cNvSpPr/>
          <p:nvPr/>
        </p:nvSpPr>
        <p:spPr>
          <a:xfrm>
            <a:off x="3463990" y="5828487"/>
            <a:ext cx="5448265" cy="6594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it-IT" b="1" u="sng" dirty="0" smtClean="0">
                <a:solidFill>
                  <a:schemeClr val="tx2"/>
                </a:solidFill>
              </a:rPr>
              <a:t>  Lotto 8013 – base d’asta -  Roma </a:t>
            </a:r>
            <a:r>
              <a:rPr lang="it-IT" b="1" u="sng" dirty="0">
                <a:solidFill>
                  <a:schemeClr val="tx2"/>
                </a:solidFill>
              </a:rPr>
              <a:t>–  </a:t>
            </a:r>
            <a:r>
              <a:rPr lang="it-IT" b="1" u="sng" dirty="0" smtClean="0">
                <a:solidFill>
                  <a:schemeClr val="tx2"/>
                </a:solidFill>
              </a:rPr>
              <a:t> Allegato</a:t>
            </a:r>
            <a:endParaRPr lang="it-IT" b="1" u="sng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b="1" u="sng" dirty="0">
              <a:solidFill>
                <a:schemeClr val="tx2"/>
              </a:solidFill>
            </a:endParaRPr>
          </a:p>
        </p:txBody>
      </p:sp>
      <p:pic>
        <p:nvPicPr>
          <p:cNvPr id="201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831" y="5911583"/>
            <a:ext cx="178594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538" y="6155424"/>
            <a:ext cx="178594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3" name="Rettangolo 61"/>
          <p:cNvSpPr/>
          <p:nvPr/>
        </p:nvSpPr>
        <p:spPr>
          <a:xfrm>
            <a:off x="3404631" y="4636539"/>
            <a:ext cx="5526642" cy="210389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04" name="Connettore 2 9"/>
          <p:cNvCxnSpPr>
            <a:stCxn id="203" idx="1"/>
            <a:endCxn id="205" idx="2"/>
          </p:cNvCxnSpPr>
          <p:nvPr/>
        </p:nvCxnSpPr>
        <p:spPr>
          <a:xfrm flipH="1">
            <a:off x="921255" y="5688486"/>
            <a:ext cx="2483376" cy="1831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CasellaDiTesto 62"/>
          <p:cNvSpPr txBox="1"/>
          <p:nvPr/>
        </p:nvSpPr>
        <p:spPr>
          <a:xfrm>
            <a:off x="44955" y="3840323"/>
            <a:ext cx="1752600" cy="2031325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Accordion relativo ai Lotti. Per ogni lotto viene mostrato, in associazione il file della stima e il file degli allegati. Viene mostrato: il numero, la base d’asta, la tipologia</a:t>
            </a:r>
            <a:endParaRPr lang="it-IT" sz="1400" dirty="0"/>
          </a:p>
        </p:txBody>
      </p:sp>
      <p:sp>
        <p:nvSpPr>
          <p:cNvPr id="206" name="Rettangolo 63"/>
          <p:cNvSpPr/>
          <p:nvPr/>
        </p:nvSpPr>
        <p:spPr>
          <a:xfrm>
            <a:off x="2243562" y="2673131"/>
            <a:ext cx="1058620" cy="39075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7" name="Rettangolo 64"/>
          <p:cNvSpPr/>
          <p:nvPr/>
        </p:nvSpPr>
        <p:spPr>
          <a:xfrm>
            <a:off x="7383901" y="3777570"/>
            <a:ext cx="1562488" cy="3683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08" name="Connettore 2 14"/>
          <p:cNvCxnSpPr>
            <a:stCxn id="206" idx="1"/>
            <a:endCxn id="210" idx="3"/>
          </p:cNvCxnSpPr>
          <p:nvPr/>
        </p:nvCxnSpPr>
        <p:spPr>
          <a:xfrm flipH="1" flipV="1">
            <a:off x="1797555" y="2005778"/>
            <a:ext cx="446007" cy="8627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Connettore 2 65"/>
          <p:cNvCxnSpPr>
            <a:stCxn id="207" idx="1"/>
            <a:endCxn id="210" idx="3"/>
          </p:cNvCxnSpPr>
          <p:nvPr/>
        </p:nvCxnSpPr>
        <p:spPr>
          <a:xfrm flipH="1" flipV="1">
            <a:off x="1797555" y="2005778"/>
            <a:ext cx="5586346" cy="19559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CasellaDiTesto 66"/>
          <p:cNvSpPr txBox="1"/>
          <p:nvPr/>
        </p:nvSpPr>
        <p:spPr>
          <a:xfrm>
            <a:off x="44955" y="1313280"/>
            <a:ext cx="1752600" cy="1384995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Cliccando su una delle due voci si accede alla lista dei bandi relativi all’ente selezionato.  Archivio in ordine cronologico</a:t>
            </a:r>
            <a:endParaRPr lang="it-IT" sz="1400" dirty="0"/>
          </a:p>
        </p:txBody>
      </p:sp>
      <p:sp>
        <p:nvSpPr>
          <p:cNvPr id="47" name="Rettangolo 25"/>
          <p:cNvSpPr/>
          <p:nvPr/>
        </p:nvSpPr>
        <p:spPr>
          <a:xfrm>
            <a:off x="4595456" y="2557357"/>
            <a:ext cx="4314359" cy="577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2"/>
                </a:solidFill>
              </a:rPr>
              <a:t>Descrizione bando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48" name="Rettangolo 25"/>
          <p:cNvSpPr/>
          <p:nvPr/>
        </p:nvSpPr>
        <p:spPr>
          <a:xfrm>
            <a:off x="3477366" y="2552339"/>
            <a:ext cx="1042708" cy="577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2"/>
                </a:solidFill>
              </a:rPr>
              <a:t>Logo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29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FA080D-8203-49C6-9CB6-93943FD1A115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3" name="Rettangolo 5"/>
          <p:cNvSpPr/>
          <p:nvPr/>
        </p:nvSpPr>
        <p:spPr>
          <a:xfrm>
            <a:off x="2019143" y="10850"/>
            <a:ext cx="778720" cy="6292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Logo </a:t>
            </a:r>
            <a:endParaRPr lang="it-IT" dirty="0"/>
          </a:p>
        </p:txBody>
      </p:sp>
      <p:sp>
        <p:nvSpPr>
          <p:cNvPr id="5" name="Rettangolo 6"/>
          <p:cNvSpPr/>
          <p:nvPr/>
        </p:nvSpPr>
        <p:spPr>
          <a:xfrm>
            <a:off x="2915194" y="10851"/>
            <a:ext cx="6127536" cy="6292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Testat</a:t>
            </a:r>
            <a:r>
              <a:rPr lang="it-IT" dirty="0"/>
              <a:t>a</a:t>
            </a:r>
          </a:p>
        </p:txBody>
      </p:sp>
      <p:sp>
        <p:nvSpPr>
          <p:cNvPr id="6" name="Rettangolo 10"/>
          <p:cNvSpPr/>
          <p:nvPr/>
        </p:nvSpPr>
        <p:spPr>
          <a:xfrm>
            <a:off x="2032205" y="679266"/>
            <a:ext cx="7023588" cy="8882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Visore</a:t>
            </a:r>
            <a:endParaRPr lang="it-IT" dirty="0"/>
          </a:p>
        </p:txBody>
      </p:sp>
      <p:sp>
        <p:nvSpPr>
          <p:cNvPr id="7" name="Rettangolo 26"/>
          <p:cNvSpPr/>
          <p:nvPr/>
        </p:nvSpPr>
        <p:spPr>
          <a:xfrm>
            <a:off x="3499370" y="2103333"/>
            <a:ext cx="5504170" cy="348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Rettangolo 19"/>
          <p:cNvSpPr/>
          <p:nvPr/>
        </p:nvSpPr>
        <p:spPr>
          <a:xfrm>
            <a:off x="3542211" y="2142523"/>
            <a:ext cx="5448265" cy="3794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Lista Bandi ENTE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9" name="Rettangolo 39"/>
          <p:cNvSpPr/>
          <p:nvPr/>
        </p:nvSpPr>
        <p:spPr>
          <a:xfrm>
            <a:off x="3499370" y="1628710"/>
            <a:ext cx="5504169" cy="44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cerca</a:t>
            </a:r>
            <a:endParaRPr lang="it-IT" dirty="0"/>
          </a:p>
        </p:txBody>
      </p:sp>
      <p:grpSp>
        <p:nvGrpSpPr>
          <p:cNvPr id="10" name="Gruppo 2"/>
          <p:cNvGrpSpPr/>
          <p:nvPr/>
        </p:nvGrpSpPr>
        <p:grpSpPr>
          <a:xfrm>
            <a:off x="3555274" y="2677718"/>
            <a:ext cx="5448265" cy="429835"/>
            <a:chOff x="2203970" y="4233605"/>
            <a:chExt cx="5448265" cy="429835"/>
          </a:xfrm>
        </p:grpSpPr>
        <p:sp>
          <p:nvSpPr>
            <p:cNvPr id="11" name="Rettangolo 47"/>
            <p:cNvSpPr/>
            <p:nvPr/>
          </p:nvSpPr>
          <p:spPr>
            <a:xfrm>
              <a:off x="2203970" y="4233605"/>
              <a:ext cx="5448265" cy="4298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Bando 1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2" name="Rettangolo 1"/>
            <p:cNvSpPr/>
            <p:nvPr/>
          </p:nvSpPr>
          <p:spPr>
            <a:xfrm>
              <a:off x="6475526" y="4270792"/>
              <a:ext cx="1127058" cy="3554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2400" b="1" dirty="0" smtClean="0"/>
                <a:t>Aperto</a:t>
              </a:r>
              <a:endParaRPr lang="it-IT" b="1" dirty="0"/>
            </a:p>
          </p:txBody>
        </p:sp>
      </p:grpSp>
      <p:grpSp>
        <p:nvGrpSpPr>
          <p:cNvPr id="13" name="Gruppo 48"/>
          <p:cNvGrpSpPr/>
          <p:nvPr/>
        </p:nvGrpSpPr>
        <p:grpSpPr>
          <a:xfrm>
            <a:off x="3555275" y="3120616"/>
            <a:ext cx="5448265" cy="429835"/>
            <a:chOff x="2203970" y="4233605"/>
            <a:chExt cx="5448265" cy="429835"/>
          </a:xfrm>
        </p:grpSpPr>
        <p:sp>
          <p:nvSpPr>
            <p:cNvPr id="14" name="Rettangolo 49"/>
            <p:cNvSpPr/>
            <p:nvPr/>
          </p:nvSpPr>
          <p:spPr>
            <a:xfrm>
              <a:off x="2203970" y="4233605"/>
              <a:ext cx="5448265" cy="4298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Bando2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5" name="Rettangolo 50"/>
            <p:cNvSpPr/>
            <p:nvPr/>
          </p:nvSpPr>
          <p:spPr>
            <a:xfrm>
              <a:off x="6522724" y="4270792"/>
              <a:ext cx="1079860" cy="3554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2400" b="1" dirty="0" smtClean="0"/>
                <a:t>Chiuso</a:t>
              </a:r>
              <a:endParaRPr lang="it-IT" b="1" dirty="0"/>
            </a:p>
          </p:txBody>
        </p:sp>
      </p:grpSp>
      <p:sp>
        <p:nvSpPr>
          <p:cNvPr id="17" name="Rettangolo 52"/>
          <p:cNvSpPr/>
          <p:nvPr/>
        </p:nvSpPr>
        <p:spPr>
          <a:xfrm>
            <a:off x="3542211" y="3580569"/>
            <a:ext cx="5448265" cy="4298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Bando 3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9" name="Rettangolo 57"/>
          <p:cNvSpPr/>
          <p:nvPr/>
        </p:nvSpPr>
        <p:spPr>
          <a:xfrm>
            <a:off x="3542210" y="4044730"/>
            <a:ext cx="5448265" cy="4298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2"/>
                </a:solidFill>
              </a:rPr>
              <a:t>….</a:t>
            </a:r>
            <a:endParaRPr lang="it-IT" dirty="0">
              <a:solidFill>
                <a:schemeClr val="tx2"/>
              </a:solidFill>
            </a:endParaRPr>
          </a:p>
        </p:txBody>
      </p:sp>
      <p:grpSp>
        <p:nvGrpSpPr>
          <p:cNvPr id="20" name="Gruppo 62"/>
          <p:cNvGrpSpPr/>
          <p:nvPr/>
        </p:nvGrpSpPr>
        <p:grpSpPr>
          <a:xfrm>
            <a:off x="2032206" y="1631280"/>
            <a:ext cx="1431629" cy="3953491"/>
            <a:chOff x="723742" y="1646129"/>
            <a:chExt cx="1431629" cy="3953491"/>
          </a:xfrm>
        </p:grpSpPr>
        <p:sp>
          <p:nvSpPr>
            <p:cNvPr id="21" name="Rettangolo 63"/>
            <p:cNvSpPr/>
            <p:nvPr/>
          </p:nvSpPr>
          <p:spPr>
            <a:xfrm>
              <a:off x="723742" y="1646129"/>
              <a:ext cx="1431629" cy="39534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it-IT" dirty="0"/>
                <a:t>Home/</a:t>
              </a:r>
              <a:r>
                <a:rPr lang="it-IT" dirty="0" smtClean="0"/>
                <a:t>RAN</a:t>
              </a:r>
              <a:endParaRPr lang="it-IT" dirty="0"/>
            </a:p>
          </p:txBody>
        </p:sp>
        <p:sp>
          <p:nvSpPr>
            <p:cNvPr id="22" name="Rettangolo 64"/>
            <p:cNvSpPr/>
            <p:nvPr/>
          </p:nvSpPr>
          <p:spPr>
            <a:xfrm>
              <a:off x="758114" y="1999425"/>
              <a:ext cx="1305817" cy="66523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Dismissioni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23" name="Rettangolo 65"/>
            <p:cNvSpPr/>
            <p:nvPr/>
          </p:nvSpPr>
          <p:spPr>
            <a:xfrm>
              <a:off x="758114" y="4159003"/>
              <a:ext cx="1305817" cy="66523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Giudiziarie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24" name="Rettangolo 66"/>
            <p:cNvSpPr/>
            <p:nvPr/>
          </p:nvSpPr>
          <p:spPr>
            <a:xfrm>
              <a:off x="758114" y="4847078"/>
              <a:ext cx="1305817" cy="66523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Enti privati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25" name="Rettangolo 67"/>
            <p:cNvSpPr/>
            <p:nvPr/>
          </p:nvSpPr>
          <p:spPr>
            <a:xfrm>
              <a:off x="1214846" y="2661079"/>
              <a:ext cx="849085" cy="37012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Inail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26" name="Rettangolo 68"/>
            <p:cNvSpPr/>
            <p:nvPr/>
          </p:nvSpPr>
          <p:spPr>
            <a:xfrm>
              <a:off x="1214845" y="3031199"/>
              <a:ext cx="849085" cy="3701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ICE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27" name="Rettangolo 69"/>
            <p:cNvSpPr/>
            <p:nvPr/>
          </p:nvSpPr>
          <p:spPr>
            <a:xfrm>
              <a:off x="1214846" y="3401319"/>
              <a:ext cx="849085" cy="3701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CRI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28" name="Rettangolo 70"/>
            <p:cNvSpPr/>
            <p:nvPr/>
          </p:nvSpPr>
          <p:spPr>
            <a:xfrm>
              <a:off x="1210490" y="3775790"/>
              <a:ext cx="849085" cy="3701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…</a:t>
              </a:r>
              <a:endParaRPr lang="it-IT" dirty="0">
                <a:solidFill>
                  <a:schemeClr val="tx2"/>
                </a:solidFill>
              </a:endParaRPr>
            </a:p>
          </p:txBody>
        </p:sp>
      </p:grpSp>
      <p:sp>
        <p:nvSpPr>
          <p:cNvPr id="29" name="Rettangolo 71"/>
          <p:cNvSpPr/>
          <p:nvPr/>
        </p:nvSpPr>
        <p:spPr>
          <a:xfrm>
            <a:off x="3542211" y="2521945"/>
            <a:ext cx="5513582" cy="212625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0" name="Connettore 2 72"/>
          <p:cNvCxnSpPr>
            <a:stCxn id="29" idx="1"/>
          </p:cNvCxnSpPr>
          <p:nvPr/>
        </p:nvCxnSpPr>
        <p:spPr>
          <a:xfrm flipH="1" flipV="1">
            <a:off x="1676400" y="1984576"/>
            <a:ext cx="1865811" cy="16004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11"/>
          <p:cNvSpPr txBox="1"/>
          <p:nvPr/>
        </p:nvSpPr>
        <p:spPr>
          <a:xfrm>
            <a:off x="190500" y="325464"/>
            <a:ext cx="1485900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Lista completa dei bandi, in ordine cronologico e di stato .</a:t>
            </a:r>
            <a:endParaRPr lang="it-IT" dirty="0"/>
          </a:p>
        </p:txBody>
      </p:sp>
      <p:sp>
        <p:nvSpPr>
          <p:cNvPr id="32" name="Rettangolo 57"/>
          <p:cNvSpPr/>
          <p:nvPr/>
        </p:nvSpPr>
        <p:spPr>
          <a:xfrm>
            <a:off x="3789857" y="4949926"/>
            <a:ext cx="4952968" cy="4298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2"/>
                </a:solidFill>
              </a:rPr>
              <a:t>Paginazione</a:t>
            </a:r>
            <a:endParaRPr lang="it-IT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759" y="3532907"/>
            <a:ext cx="12192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170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FA080D-8203-49C6-9CB6-93943FD1A115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3" name="Rettangolo 5"/>
          <p:cNvSpPr/>
          <p:nvPr/>
        </p:nvSpPr>
        <p:spPr>
          <a:xfrm>
            <a:off x="2076293" y="10850"/>
            <a:ext cx="778720" cy="6292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Logo </a:t>
            </a:r>
            <a:endParaRPr lang="it-IT" dirty="0"/>
          </a:p>
        </p:txBody>
      </p:sp>
      <p:sp>
        <p:nvSpPr>
          <p:cNvPr id="5" name="Rettangolo 6"/>
          <p:cNvSpPr/>
          <p:nvPr/>
        </p:nvSpPr>
        <p:spPr>
          <a:xfrm>
            <a:off x="2972344" y="10851"/>
            <a:ext cx="6127536" cy="6292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Testat</a:t>
            </a:r>
            <a:r>
              <a:rPr lang="it-IT" dirty="0"/>
              <a:t>a</a:t>
            </a:r>
          </a:p>
        </p:txBody>
      </p:sp>
      <p:sp>
        <p:nvSpPr>
          <p:cNvPr id="6" name="Rettangolo 10"/>
          <p:cNvSpPr/>
          <p:nvPr/>
        </p:nvSpPr>
        <p:spPr>
          <a:xfrm>
            <a:off x="2089355" y="679266"/>
            <a:ext cx="7023588" cy="8882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Visore</a:t>
            </a:r>
            <a:endParaRPr lang="it-IT" dirty="0"/>
          </a:p>
        </p:txBody>
      </p:sp>
      <p:grpSp>
        <p:nvGrpSpPr>
          <p:cNvPr id="7" name="Gruppo 27"/>
          <p:cNvGrpSpPr/>
          <p:nvPr/>
        </p:nvGrpSpPr>
        <p:grpSpPr>
          <a:xfrm>
            <a:off x="2076292" y="1633067"/>
            <a:ext cx="1431629" cy="2528696"/>
            <a:chOff x="723742" y="1620004"/>
            <a:chExt cx="1431629" cy="2528696"/>
          </a:xfrm>
        </p:grpSpPr>
        <p:sp>
          <p:nvSpPr>
            <p:cNvPr id="8" name="Rettangolo 28"/>
            <p:cNvSpPr/>
            <p:nvPr/>
          </p:nvSpPr>
          <p:spPr>
            <a:xfrm>
              <a:off x="723742" y="1620004"/>
              <a:ext cx="1431629" cy="25286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it-IT" dirty="0" smtClean="0"/>
                <a:t>Home/RAN </a:t>
              </a:r>
              <a:endParaRPr lang="it-IT" dirty="0"/>
            </a:p>
          </p:txBody>
        </p:sp>
        <p:sp>
          <p:nvSpPr>
            <p:cNvPr id="9" name="Rettangolo 29"/>
            <p:cNvSpPr/>
            <p:nvPr/>
          </p:nvSpPr>
          <p:spPr>
            <a:xfrm>
              <a:off x="758114" y="1999425"/>
              <a:ext cx="1305817" cy="66523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Dismissioni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0" name="Rettangolo 30"/>
            <p:cNvSpPr/>
            <p:nvPr/>
          </p:nvSpPr>
          <p:spPr>
            <a:xfrm>
              <a:off x="758114" y="2709010"/>
              <a:ext cx="1305817" cy="66523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Giudiziarie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1" name="Rettangolo 31"/>
            <p:cNvSpPr/>
            <p:nvPr/>
          </p:nvSpPr>
          <p:spPr>
            <a:xfrm>
              <a:off x="758114" y="3397085"/>
              <a:ext cx="1305817" cy="66523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Enti privati</a:t>
              </a:r>
              <a:endParaRPr lang="it-IT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2" name="Gruppo 9"/>
          <p:cNvGrpSpPr/>
          <p:nvPr/>
        </p:nvGrpSpPr>
        <p:grpSpPr>
          <a:xfrm>
            <a:off x="3573236" y="1650908"/>
            <a:ext cx="5504170" cy="1706236"/>
            <a:chOff x="2220686" y="2722074"/>
            <a:chExt cx="5504170" cy="1706236"/>
          </a:xfrm>
        </p:grpSpPr>
        <p:sp>
          <p:nvSpPr>
            <p:cNvPr id="13" name="Rettangolo 26"/>
            <p:cNvSpPr/>
            <p:nvPr/>
          </p:nvSpPr>
          <p:spPr>
            <a:xfrm>
              <a:off x="2220686" y="2722074"/>
              <a:ext cx="5504170" cy="17062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4" name="Rettangolo 39"/>
            <p:cNvSpPr/>
            <p:nvPr/>
          </p:nvSpPr>
          <p:spPr>
            <a:xfrm>
              <a:off x="2347661" y="2778558"/>
              <a:ext cx="1623448" cy="44413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tipologia 1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5" name="Rettangolo 33"/>
            <p:cNvSpPr/>
            <p:nvPr/>
          </p:nvSpPr>
          <p:spPr>
            <a:xfrm>
              <a:off x="4054558" y="2787265"/>
              <a:ext cx="1623448" cy="44413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tipologia 2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6" name="Rettangolo 37"/>
            <p:cNvSpPr/>
            <p:nvPr/>
          </p:nvSpPr>
          <p:spPr>
            <a:xfrm>
              <a:off x="5813707" y="2782909"/>
              <a:ext cx="1623448" cy="44413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tipologia 3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7" name="Rettangolo 41"/>
            <p:cNvSpPr/>
            <p:nvPr/>
          </p:nvSpPr>
          <p:spPr>
            <a:xfrm>
              <a:off x="2347656" y="3261884"/>
              <a:ext cx="1623448" cy="44413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Ente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8" name="Rettangolo 44"/>
            <p:cNvSpPr/>
            <p:nvPr/>
          </p:nvSpPr>
          <p:spPr>
            <a:xfrm>
              <a:off x="4054553" y="3270591"/>
              <a:ext cx="1623448" cy="44413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Stato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9" name="Rettangolo 54"/>
            <p:cNvSpPr/>
            <p:nvPr/>
          </p:nvSpPr>
          <p:spPr>
            <a:xfrm>
              <a:off x="2347656" y="3814875"/>
              <a:ext cx="5241864" cy="44413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Città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20" name="Triangolo isoscele 8"/>
            <p:cNvSpPr/>
            <p:nvPr/>
          </p:nvSpPr>
          <p:spPr>
            <a:xfrm flipH="1" flipV="1">
              <a:off x="3579213" y="2869993"/>
              <a:ext cx="355874" cy="32657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Triangolo isoscele 56"/>
            <p:cNvSpPr/>
            <p:nvPr/>
          </p:nvSpPr>
          <p:spPr>
            <a:xfrm flipH="1" flipV="1">
              <a:off x="5269875" y="2869993"/>
              <a:ext cx="355874" cy="32657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Triangolo isoscele 58"/>
            <p:cNvSpPr/>
            <p:nvPr/>
          </p:nvSpPr>
          <p:spPr>
            <a:xfrm flipH="1" flipV="1">
              <a:off x="7015966" y="2867975"/>
              <a:ext cx="355874" cy="32657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" name="Triangolo isoscele 60"/>
            <p:cNvSpPr/>
            <p:nvPr/>
          </p:nvSpPr>
          <p:spPr>
            <a:xfrm flipH="1" flipV="1">
              <a:off x="5273047" y="3335905"/>
              <a:ext cx="355874" cy="32657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5" name="Rettangolo 61"/>
          <p:cNvSpPr/>
          <p:nvPr/>
        </p:nvSpPr>
        <p:spPr>
          <a:xfrm>
            <a:off x="3555569" y="3413682"/>
            <a:ext cx="5504169" cy="17592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6" name="Rettangolo 72"/>
          <p:cNvSpPr/>
          <p:nvPr/>
        </p:nvSpPr>
        <p:spPr>
          <a:xfrm>
            <a:off x="3595709" y="3828652"/>
            <a:ext cx="5448265" cy="10465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u="sng" dirty="0" smtClean="0">
                <a:solidFill>
                  <a:schemeClr val="tx2"/>
                </a:solidFill>
              </a:rPr>
              <a:t>Bando 1 – Dismissioni - Inail – Aperta</a:t>
            </a:r>
            <a:r>
              <a:rPr lang="it-IT" b="1" u="sng" dirty="0">
                <a:solidFill>
                  <a:schemeClr val="tx2"/>
                </a:solidFill>
              </a:rPr>
              <a:t/>
            </a:r>
            <a:br>
              <a:rPr lang="it-IT" b="1" u="sng" dirty="0">
                <a:solidFill>
                  <a:schemeClr val="tx2"/>
                </a:solidFill>
              </a:rPr>
            </a:br>
            <a:r>
              <a:rPr lang="it-IT" b="1" u="sng" dirty="0" smtClean="0">
                <a:solidFill>
                  <a:schemeClr val="tx2"/>
                </a:solidFill>
              </a:rPr>
              <a:t>x Lotto 8012 - Roma </a:t>
            </a:r>
            <a:r>
              <a:rPr lang="it-IT" b="1" u="sng" dirty="0">
                <a:solidFill>
                  <a:schemeClr val="tx2"/>
                </a:solidFill>
              </a:rPr>
              <a:t>–  </a:t>
            </a:r>
            <a:r>
              <a:rPr lang="it-IT" b="1" u="sng" dirty="0" smtClean="0">
                <a:solidFill>
                  <a:schemeClr val="tx2"/>
                </a:solidFill>
              </a:rPr>
              <a:t>stima</a:t>
            </a:r>
            <a:br>
              <a:rPr lang="it-IT" b="1" u="sng" dirty="0" smtClean="0">
                <a:solidFill>
                  <a:schemeClr val="tx2"/>
                </a:solidFill>
              </a:rPr>
            </a:br>
            <a:r>
              <a:rPr lang="it-IT" b="1" u="sng" dirty="0" smtClean="0">
                <a:solidFill>
                  <a:schemeClr val="tx2"/>
                </a:solidFill>
              </a:rPr>
              <a:t>   Lotto </a:t>
            </a:r>
            <a:r>
              <a:rPr lang="it-IT" b="1" u="sng" dirty="0">
                <a:solidFill>
                  <a:schemeClr val="tx2"/>
                </a:solidFill>
              </a:rPr>
              <a:t>8012 - Roma –  </a:t>
            </a:r>
            <a:r>
              <a:rPr lang="it-IT" b="1" u="sng" dirty="0" smtClean="0">
                <a:solidFill>
                  <a:schemeClr val="tx2"/>
                </a:solidFill>
              </a:rPr>
              <a:t>allegato</a:t>
            </a:r>
            <a:endParaRPr lang="it-IT" b="1" u="sng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b="1" u="sng" dirty="0">
              <a:solidFill>
                <a:schemeClr val="tx2"/>
              </a:solidFill>
            </a:endParaRPr>
          </a:p>
        </p:txBody>
      </p:sp>
      <p:sp>
        <p:nvSpPr>
          <p:cNvPr id="27" name="Rettangolo 80"/>
          <p:cNvSpPr/>
          <p:nvPr/>
        </p:nvSpPr>
        <p:spPr>
          <a:xfrm>
            <a:off x="3595007" y="3436262"/>
            <a:ext cx="5418485" cy="3326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Risultati ricerca</a:t>
            </a:r>
            <a:endParaRPr lang="it-IT" dirty="0">
              <a:solidFill>
                <a:schemeClr val="tx2"/>
              </a:solidFill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757" y="4167224"/>
            <a:ext cx="178594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401" y="4398002"/>
            <a:ext cx="178594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ttangolo 82"/>
          <p:cNvSpPr/>
          <p:nvPr/>
        </p:nvSpPr>
        <p:spPr>
          <a:xfrm>
            <a:off x="3586298" y="1642623"/>
            <a:ext cx="5513582" cy="171452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1" name="Connettore 2 12"/>
          <p:cNvCxnSpPr>
            <a:stCxn id="30" idx="1"/>
          </p:cNvCxnSpPr>
          <p:nvPr/>
        </p:nvCxnSpPr>
        <p:spPr>
          <a:xfrm flipH="1">
            <a:off x="2076292" y="2499884"/>
            <a:ext cx="1510006" cy="41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83"/>
          <p:cNvSpPr txBox="1"/>
          <p:nvPr/>
        </p:nvSpPr>
        <p:spPr>
          <a:xfrm>
            <a:off x="190500" y="325464"/>
            <a:ext cx="1733550" cy="23391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Filtri per effettuare la ricerca. Sono campi a tendina tranne il campo città </a:t>
            </a:r>
            <a:r>
              <a:rPr lang="it-IT" sz="2800" b="1" dirty="0" smtClean="0">
                <a:solidFill>
                  <a:srgbClr val="FF0000"/>
                </a:solidFill>
              </a:rPr>
              <a:t>(da verificare)</a:t>
            </a:r>
            <a:endParaRPr lang="it-IT" sz="2800" b="1" dirty="0">
              <a:solidFill>
                <a:srgbClr val="FF0000"/>
              </a:solidFill>
            </a:endParaRPr>
          </a:p>
        </p:txBody>
      </p:sp>
      <p:cxnSp>
        <p:nvCxnSpPr>
          <p:cNvPr id="33" name="Connettore 2 14"/>
          <p:cNvCxnSpPr>
            <a:stCxn id="30" idx="1"/>
          </p:cNvCxnSpPr>
          <p:nvPr/>
        </p:nvCxnSpPr>
        <p:spPr>
          <a:xfrm flipH="1" flipV="1">
            <a:off x="1562100" y="2123382"/>
            <a:ext cx="2024198" cy="37650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ttangolo 84"/>
          <p:cNvSpPr/>
          <p:nvPr/>
        </p:nvSpPr>
        <p:spPr>
          <a:xfrm>
            <a:off x="3599361" y="3852036"/>
            <a:ext cx="5513582" cy="132085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CasellaDiTesto 85"/>
          <p:cNvSpPr txBox="1"/>
          <p:nvPr/>
        </p:nvSpPr>
        <p:spPr>
          <a:xfrm>
            <a:off x="190500" y="3140968"/>
            <a:ext cx="1733550" cy="31393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Per ogni risultato viene mostrato: il titolo del bando con lo stato e l’ente. Se l’utente </a:t>
            </a:r>
            <a:r>
              <a:rPr lang="it-IT" dirty="0"/>
              <a:t> </a:t>
            </a:r>
            <a:r>
              <a:rPr lang="it-IT" dirty="0" smtClean="0"/>
              <a:t>digita anche la città vengono mostrati i file  relativi. </a:t>
            </a:r>
            <a:endParaRPr lang="it-IT" sz="2800" b="1" dirty="0">
              <a:solidFill>
                <a:srgbClr val="FF0000"/>
              </a:solidFill>
            </a:endParaRPr>
          </a:p>
        </p:txBody>
      </p:sp>
      <p:cxnSp>
        <p:nvCxnSpPr>
          <p:cNvPr id="36" name="Connettore 2 16"/>
          <p:cNvCxnSpPr>
            <a:stCxn id="34" idx="1"/>
            <a:endCxn id="35" idx="3"/>
          </p:cNvCxnSpPr>
          <p:nvPr/>
        </p:nvCxnSpPr>
        <p:spPr>
          <a:xfrm flipH="1">
            <a:off x="1924050" y="4512464"/>
            <a:ext cx="1675311" cy="19816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ttangolo 37"/>
          <p:cNvSpPr/>
          <p:nvPr/>
        </p:nvSpPr>
        <p:spPr>
          <a:xfrm>
            <a:off x="7164288" y="2192776"/>
            <a:ext cx="1623448" cy="44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dirty="0" err="1" smtClean="0">
                <a:solidFill>
                  <a:schemeClr val="tx2"/>
                </a:solidFill>
              </a:rPr>
              <a:t>Range</a:t>
            </a:r>
            <a:r>
              <a:rPr lang="it-IT" sz="1400" dirty="0" smtClean="0">
                <a:solidFill>
                  <a:schemeClr val="tx2"/>
                </a:solidFill>
              </a:rPr>
              <a:t> base asta</a:t>
            </a:r>
            <a:endParaRPr lang="it-IT" sz="1400" dirty="0">
              <a:solidFill>
                <a:schemeClr val="tx2"/>
              </a:solidFill>
            </a:endParaRPr>
          </a:p>
        </p:txBody>
      </p:sp>
      <p:sp>
        <p:nvSpPr>
          <p:cNvPr id="38" name="Triangolo isoscele 58"/>
          <p:cNvSpPr/>
          <p:nvPr/>
        </p:nvSpPr>
        <p:spPr>
          <a:xfrm flipH="1" flipV="1">
            <a:off x="8546452" y="2276872"/>
            <a:ext cx="197845" cy="29180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/>
          <p:cNvSpPr txBox="1"/>
          <p:nvPr/>
        </p:nvSpPr>
        <p:spPr>
          <a:xfrm>
            <a:off x="2483768" y="5373216"/>
            <a:ext cx="6338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*I campi obbligatori sono: tipologia 1,2,3, stato, </a:t>
            </a:r>
            <a:r>
              <a:rPr lang="it-IT" sz="1600" dirty="0" err="1" smtClean="0"/>
              <a:t>range</a:t>
            </a:r>
            <a:r>
              <a:rPr lang="it-IT" sz="1600" dirty="0" smtClean="0"/>
              <a:t> base asta.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49237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asellaDiTesto 36"/>
          <p:cNvSpPr txBox="1"/>
          <p:nvPr/>
        </p:nvSpPr>
        <p:spPr>
          <a:xfrm>
            <a:off x="232553" y="0"/>
            <a:ext cx="5796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Ipotesi caricamento back end nuovo bando</a:t>
            </a:r>
            <a:endParaRPr lang="it-IT" dirty="0"/>
          </a:p>
        </p:txBody>
      </p:sp>
      <p:sp>
        <p:nvSpPr>
          <p:cNvPr id="38" name="Rettangolo 10"/>
          <p:cNvSpPr/>
          <p:nvPr/>
        </p:nvSpPr>
        <p:spPr>
          <a:xfrm>
            <a:off x="1979712" y="405172"/>
            <a:ext cx="5688632" cy="2303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9" name="Rettangolo 30"/>
          <p:cNvSpPr/>
          <p:nvPr/>
        </p:nvSpPr>
        <p:spPr>
          <a:xfrm>
            <a:off x="2177988" y="504097"/>
            <a:ext cx="5058308" cy="3326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Titolo Bando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40" name="Rettangolo 30"/>
          <p:cNvSpPr/>
          <p:nvPr/>
        </p:nvSpPr>
        <p:spPr>
          <a:xfrm>
            <a:off x="2177988" y="1700808"/>
            <a:ext cx="1529916" cy="3326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600" dirty="0" smtClean="0">
                <a:solidFill>
                  <a:schemeClr val="tx2"/>
                </a:solidFill>
              </a:rPr>
              <a:t>Tipologia 1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42" name="Rettangolo 30"/>
          <p:cNvSpPr/>
          <p:nvPr/>
        </p:nvSpPr>
        <p:spPr>
          <a:xfrm>
            <a:off x="4040218" y="1700808"/>
            <a:ext cx="1557642" cy="3326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Tipologia 2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43" name="Rettangolo 30"/>
          <p:cNvSpPr/>
          <p:nvPr/>
        </p:nvSpPr>
        <p:spPr>
          <a:xfrm>
            <a:off x="5796136" y="1700808"/>
            <a:ext cx="1440160" cy="3326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Tipologia 3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44" name="Rettangolo 30"/>
          <p:cNvSpPr/>
          <p:nvPr/>
        </p:nvSpPr>
        <p:spPr>
          <a:xfrm>
            <a:off x="2195736" y="2132856"/>
            <a:ext cx="1512168" cy="3326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Ente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45" name="Rettangolo 30"/>
          <p:cNvSpPr/>
          <p:nvPr/>
        </p:nvSpPr>
        <p:spPr>
          <a:xfrm>
            <a:off x="4013684" y="2119337"/>
            <a:ext cx="1584176" cy="3326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600" dirty="0" smtClean="0">
                <a:solidFill>
                  <a:schemeClr val="tx2"/>
                </a:solidFill>
              </a:rPr>
              <a:t>Data inizio - fine</a:t>
            </a:r>
            <a:endParaRPr lang="it-IT" sz="1600" dirty="0">
              <a:solidFill>
                <a:schemeClr val="tx2"/>
              </a:solidFill>
            </a:endParaRPr>
          </a:p>
        </p:txBody>
      </p:sp>
      <p:cxnSp>
        <p:nvCxnSpPr>
          <p:cNvPr id="47" name="Connettore 1 46"/>
          <p:cNvCxnSpPr/>
          <p:nvPr/>
        </p:nvCxnSpPr>
        <p:spPr>
          <a:xfrm>
            <a:off x="2249996" y="3068960"/>
            <a:ext cx="49863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ttangolo 30"/>
          <p:cNvSpPr/>
          <p:nvPr/>
        </p:nvSpPr>
        <p:spPr>
          <a:xfrm>
            <a:off x="5810650" y="2119208"/>
            <a:ext cx="1425646" cy="3326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Stato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51" name="Rettangolo 30"/>
          <p:cNvSpPr/>
          <p:nvPr/>
        </p:nvSpPr>
        <p:spPr>
          <a:xfrm>
            <a:off x="3707904" y="865740"/>
            <a:ext cx="3528392" cy="763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Descrizione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52" name="Rettangolo 30"/>
          <p:cNvSpPr/>
          <p:nvPr/>
        </p:nvSpPr>
        <p:spPr>
          <a:xfrm>
            <a:off x="2177988" y="877610"/>
            <a:ext cx="1457908" cy="7511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Inserimento Logo/immagine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69" name="Rettangolo 52"/>
          <p:cNvSpPr/>
          <p:nvPr/>
        </p:nvSpPr>
        <p:spPr>
          <a:xfrm>
            <a:off x="2195736" y="454634"/>
            <a:ext cx="5029927" cy="3820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0" name="Connettore 2 44"/>
          <p:cNvCxnSpPr>
            <a:stCxn id="71" idx="1"/>
          </p:cNvCxnSpPr>
          <p:nvPr/>
        </p:nvCxnSpPr>
        <p:spPr>
          <a:xfrm flipH="1">
            <a:off x="6804249" y="405173"/>
            <a:ext cx="1008112" cy="2404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CasellaDiTesto 47"/>
          <p:cNvSpPr txBox="1"/>
          <p:nvPr/>
        </p:nvSpPr>
        <p:spPr>
          <a:xfrm>
            <a:off x="7812361" y="116632"/>
            <a:ext cx="1208023" cy="577081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Campo editabile. Definisce il titolo del bando </a:t>
            </a:r>
            <a:endParaRPr lang="it-IT" sz="1050" dirty="0"/>
          </a:p>
        </p:txBody>
      </p:sp>
      <p:sp>
        <p:nvSpPr>
          <p:cNvPr id="75" name="CasellaDiTesto 47"/>
          <p:cNvSpPr txBox="1"/>
          <p:nvPr/>
        </p:nvSpPr>
        <p:spPr>
          <a:xfrm>
            <a:off x="7828473" y="781254"/>
            <a:ext cx="1208023" cy="415498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Upload immagine, opzionale</a:t>
            </a:r>
            <a:endParaRPr lang="it-IT" sz="1050" dirty="0"/>
          </a:p>
        </p:txBody>
      </p:sp>
      <p:cxnSp>
        <p:nvCxnSpPr>
          <p:cNvPr id="76" name="Connettore 2 44"/>
          <p:cNvCxnSpPr>
            <a:stCxn id="75" idx="1"/>
          </p:cNvCxnSpPr>
          <p:nvPr/>
        </p:nvCxnSpPr>
        <p:spPr>
          <a:xfrm flipH="1">
            <a:off x="3382453" y="989003"/>
            <a:ext cx="4446020" cy="69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CasellaDiTesto 47"/>
          <p:cNvSpPr txBox="1"/>
          <p:nvPr/>
        </p:nvSpPr>
        <p:spPr>
          <a:xfrm>
            <a:off x="7830280" y="1268760"/>
            <a:ext cx="1208023" cy="415498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Campo editabile opzionale</a:t>
            </a:r>
            <a:endParaRPr lang="it-IT" sz="1050" dirty="0"/>
          </a:p>
        </p:txBody>
      </p:sp>
      <p:cxnSp>
        <p:nvCxnSpPr>
          <p:cNvPr id="83" name="Connettore 2 44"/>
          <p:cNvCxnSpPr>
            <a:stCxn id="80" idx="1"/>
          </p:cNvCxnSpPr>
          <p:nvPr/>
        </p:nvCxnSpPr>
        <p:spPr>
          <a:xfrm flipH="1">
            <a:off x="5911772" y="1476509"/>
            <a:ext cx="191850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ttangolo 52"/>
          <p:cNvSpPr/>
          <p:nvPr/>
        </p:nvSpPr>
        <p:spPr>
          <a:xfrm>
            <a:off x="2177988" y="895859"/>
            <a:ext cx="1457908" cy="71469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4" name="CasellaDiTesto 47"/>
          <p:cNvSpPr txBox="1"/>
          <p:nvPr/>
        </p:nvSpPr>
        <p:spPr>
          <a:xfrm>
            <a:off x="35496" y="1690062"/>
            <a:ext cx="1719992" cy="25391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Select con menu a tendina</a:t>
            </a:r>
            <a:endParaRPr lang="it-IT" sz="1050" dirty="0"/>
          </a:p>
        </p:txBody>
      </p:sp>
      <p:cxnSp>
        <p:nvCxnSpPr>
          <p:cNvPr id="95" name="Connettore 2 44"/>
          <p:cNvCxnSpPr>
            <a:stCxn id="94" idx="3"/>
          </p:cNvCxnSpPr>
          <p:nvPr/>
        </p:nvCxnSpPr>
        <p:spPr>
          <a:xfrm>
            <a:off x="1755488" y="1817020"/>
            <a:ext cx="512256" cy="50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CasellaDiTesto 47"/>
          <p:cNvSpPr txBox="1"/>
          <p:nvPr/>
        </p:nvSpPr>
        <p:spPr>
          <a:xfrm>
            <a:off x="35496" y="1988840"/>
            <a:ext cx="1719992" cy="25391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Campo editoriale</a:t>
            </a:r>
            <a:endParaRPr lang="it-IT" sz="1050" dirty="0"/>
          </a:p>
        </p:txBody>
      </p:sp>
      <p:cxnSp>
        <p:nvCxnSpPr>
          <p:cNvPr id="101" name="Connettore 2 44"/>
          <p:cNvCxnSpPr>
            <a:stCxn id="100" idx="3"/>
          </p:cNvCxnSpPr>
          <p:nvPr/>
        </p:nvCxnSpPr>
        <p:spPr>
          <a:xfrm>
            <a:off x="1755488" y="2115798"/>
            <a:ext cx="440248" cy="50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ttangolo 52"/>
          <p:cNvSpPr/>
          <p:nvPr/>
        </p:nvSpPr>
        <p:spPr>
          <a:xfrm>
            <a:off x="2195736" y="1707237"/>
            <a:ext cx="5040559" cy="3261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6" name="Rettangolo 52"/>
          <p:cNvSpPr/>
          <p:nvPr/>
        </p:nvSpPr>
        <p:spPr>
          <a:xfrm>
            <a:off x="2177989" y="2132856"/>
            <a:ext cx="1529916" cy="3261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7" name="Rettangolo 52"/>
          <p:cNvSpPr/>
          <p:nvPr/>
        </p:nvSpPr>
        <p:spPr>
          <a:xfrm>
            <a:off x="5817470" y="2135525"/>
            <a:ext cx="1443139" cy="3483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8" name="CasellaDiTesto 47"/>
          <p:cNvSpPr txBox="1"/>
          <p:nvPr/>
        </p:nvSpPr>
        <p:spPr>
          <a:xfrm>
            <a:off x="7698824" y="2104017"/>
            <a:ext cx="1426593" cy="415498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Select con menu a tendina</a:t>
            </a:r>
            <a:endParaRPr lang="it-IT" sz="1050" dirty="0"/>
          </a:p>
        </p:txBody>
      </p:sp>
      <p:cxnSp>
        <p:nvCxnSpPr>
          <p:cNvPr id="116" name="Connettore 2 44"/>
          <p:cNvCxnSpPr>
            <a:stCxn id="108" idx="1"/>
            <a:endCxn id="49" idx="3"/>
          </p:cNvCxnSpPr>
          <p:nvPr/>
        </p:nvCxnSpPr>
        <p:spPr>
          <a:xfrm flipH="1" flipV="1">
            <a:off x="7236296" y="2285516"/>
            <a:ext cx="462528" cy="262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ttangolo 30"/>
          <p:cNvSpPr/>
          <p:nvPr/>
        </p:nvSpPr>
        <p:spPr>
          <a:xfrm>
            <a:off x="2195736" y="3212976"/>
            <a:ext cx="1512168" cy="3326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Titolo lotto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81" name="Rettangolo 30"/>
          <p:cNvSpPr/>
          <p:nvPr/>
        </p:nvSpPr>
        <p:spPr>
          <a:xfrm>
            <a:off x="4053740" y="3212975"/>
            <a:ext cx="1544120" cy="3326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Base d’asta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82" name="Rettangolo 30"/>
          <p:cNvSpPr/>
          <p:nvPr/>
        </p:nvSpPr>
        <p:spPr>
          <a:xfrm>
            <a:off x="4067944" y="4149079"/>
            <a:ext cx="1313892" cy="3326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Provincia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84" name="Rettangolo 30"/>
          <p:cNvSpPr/>
          <p:nvPr/>
        </p:nvSpPr>
        <p:spPr>
          <a:xfrm>
            <a:off x="2192904" y="3672449"/>
            <a:ext cx="2379096" cy="3326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Upload file: tipologia 1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85" name="Rettangolo 30"/>
          <p:cNvSpPr/>
          <p:nvPr/>
        </p:nvSpPr>
        <p:spPr>
          <a:xfrm>
            <a:off x="4857200" y="3672449"/>
            <a:ext cx="2379096" cy="3326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Upload file: tipologia 2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86" name="Rettangolo 30"/>
          <p:cNvSpPr/>
          <p:nvPr/>
        </p:nvSpPr>
        <p:spPr>
          <a:xfrm>
            <a:off x="2177988" y="4149080"/>
            <a:ext cx="1425646" cy="3326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Stato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87" name="Rettangolo 52"/>
          <p:cNvSpPr/>
          <p:nvPr/>
        </p:nvSpPr>
        <p:spPr>
          <a:xfrm>
            <a:off x="2220877" y="3197224"/>
            <a:ext cx="3384586" cy="3483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8" name="CasellaDiTesto 47"/>
          <p:cNvSpPr txBox="1"/>
          <p:nvPr/>
        </p:nvSpPr>
        <p:spPr>
          <a:xfrm>
            <a:off x="35496" y="3175084"/>
            <a:ext cx="1719992" cy="25391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Campo editabile</a:t>
            </a:r>
            <a:endParaRPr lang="it-IT" sz="1050" dirty="0"/>
          </a:p>
        </p:txBody>
      </p:sp>
      <p:cxnSp>
        <p:nvCxnSpPr>
          <p:cNvPr id="90" name="Connettore 2 44"/>
          <p:cNvCxnSpPr>
            <a:stCxn id="88" idx="3"/>
          </p:cNvCxnSpPr>
          <p:nvPr/>
        </p:nvCxnSpPr>
        <p:spPr>
          <a:xfrm>
            <a:off x="1755488" y="3302042"/>
            <a:ext cx="512256" cy="50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ttangolo 30"/>
          <p:cNvSpPr/>
          <p:nvPr/>
        </p:nvSpPr>
        <p:spPr>
          <a:xfrm>
            <a:off x="5692176" y="3212976"/>
            <a:ext cx="1544120" cy="3326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600" dirty="0" err="1" smtClean="0">
                <a:solidFill>
                  <a:schemeClr val="tx2"/>
                </a:solidFill>
              </a:rPr>
              <a:t>Range</a:t>
            </a:r>
            <a:r>
              <a:rPr lang="it-IT" sz="1600" dirty="0" smtClean="0">
                <a:solidFill>
                  <a:schemeClr val="tx2"/>
                </a:solidFill>
              </a:rPr>
              <a:t> base aste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92" name="Rettangolo 52"/>
          <p:cNvSpPr/>
          <p:nvPr/>
        </p:nvSpPr>
        <p:spPr>
          <a:xfrm>
            <a:off x="5692176" y="3189026"/>
            <a:ext cx="1547099" cy="3483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3" name="CasellaDiTesto 47"/>
          <p:cNvSpPr txBox="1"/>
          <p:nvPr/>
        </p:nvSpPr>
        <p:spPr>
          <a:xfrm>
            <a:off x="7696073" y="3157518"/>
            <a:ext cx="1426593" cy="415498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Select con menu a tendina</a:t>
            </a:r>
            <a:endParaRPr lang="it-IT" sz="1050" dirty="0"/>
          </a:p>
        </p:txBody>
      </p:sp>
      <p:cxnSp>
        <p:nvCxnSpPr>
          <p:cNvPr id="96" name="Connettore 2 44"/>
          <p:cNvCxnSpPr>
            <a:stCxn id="93" idx="1"/>
            <a:endCxn id="92" idx="3"/>
          </p:cNvCxnSpPr>
          <p:nvPr/>
        </p:nvCxnSpPr>
        <p:spPr>
          <a:xfrm flipH="1" flipV="1">
            <a:off x="7239275" y="3363210"/>
            <a:ext cx="456798" cy="20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CasellaDiTesto 47"/>
          <p:cNvSpPr txBox="1"/>
          <p:nvPr/>
        </p:nvSpPr>
        <p:spPr>
          <a:xfrm>
            <a:off x="35496" y="4111188"/>
            <a:ext cx="1719992" cy="25391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Select con menu a tendina</a:t>
            </a:r>
            <a:endParaRPr lang="it-IT" sz="1000" dirty="0"/>
          </a:p>
        </p:txBody>
      </p:sp>
      <p:cxnSp>
        <p:nvCxnSpPr>
          <p:cNvPr id="98" name="Connettore 2 44"/>
          <p:cNvCxnSpPr>
            <a:stCxn id="97" idx="3"/>
          </p:cNvCxnSpPr>
          <p:nvPr/>
        </p:nvCxnSpPr>
        <p:spPr>
          <a:xfrm>
            <a:off x="1755488" y="4238146"/>
            <a:ext cx="512256" cy="50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ttangolo 52"/>
          <p:cNvSpPr/>
          <p:nvPr/>
        </p:nvSpPr>
        <p:spPr>
          <a:xfrm>
            <a:off x="2175128" y="4133328"/>
            <a:ext cx="1443139" cy="3483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2" name="CasellaDiTesto 47"/>
          <p:cNvSpPr txBox="1"/>
          <p:nvPr/>
        </p:nvSpPr>
        <p:spPr>
          <a:xfrm>
            <a:off x="7712119" y="4134759"/>
            <a:ext cx="1431881" cy="415498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Select </a:t>
            </a:r>
            <a:r>
              <a:rPr lang="it-IT" sz="1050" dirty="0" err="1" smtClean="0"/>
              <a:t>autocompilazione</a:t>
            </a:r>
            <a:endParaRPr lang="it-IT" sz="1050" dirty="0"/>
          </a:p>
        </p:txBody>
      </p:sp>
      <p:cxnSp>
        <p:nvCxnSpPr>
          <p:cNvPr id="103" name="Connettore 2 44"/>
          <p:cNvCxnSpPr>
            <a:stCxn id="102" idx="1"/>
            <a:endCxn id="109" idx="3"/>
          </p:cNvCxnSpPr>
          <p:nvPr/>
        </p:nvCxnSpPr>
        <p:spPr>
          <a:xfrm flipH="1" flipV="1">
            <a:off x="7260609" y="4334937"/>
            <a:ext cx="451510" cy="757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ttangolo 30"/>
          <p:cNvSpPr/>
          <p:nvPr/>
        </p:nvSpPr>
        <p:spPr>
          <a:xfrm>
            <a:off x="5940152" y="4149080"/>
            <a:ext cx="1313892" cy="3326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Comune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09" name="Rettangolo 52"/>
          <p:cNvSpPr/>
          <p:nvPr/>
        </p:nvSpPr>
        <p:spPr>
          <a:xfrm>
            <a:off x="4067944" y="4160753"/>
            <a:ext cx="3192665" cy="3483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0" name="Rettangolo 30"/>
          <p:cNvSpPr/>
          <p:nvPr/>
        </p:nvSpPr>
        <p:spPr>
          <a:xfrm>
            <a:off x="3417040" y="4608553"/>
            <a:ext cx="2379096" cy="3326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2"/>
                </a:solidFill>
              </a:rPr>
              <a:t>Cancello lotto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5496" y="2708920"/>
            <a:ext cx="910850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Aggiungi lotto (uno o N lotti)</a:t>
            </a:r>
            <a:endParaRPr lang="it-IT" dirty="0"/>
          </a:p>
        </p:txBody>
      </p:sp>
      <p:sp>
        <p:nvSpPr>
          <p:cNvPr id="111" name="Rettangolo 110"/>
          <p:cNvSpPr/>
          <p:nvPr/>
        </p:nvSpPr>
        <p:spPr>
          <a:xfrm>
            <a:off x="6020" y="5013176"/>
            <a:ext cx="910850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Aggiungi allegati tecnici (uno o N allegati)</a:t>
            </a:r>
            <a:endParaRPr lang="it-IT" dirty="0"/>
          </a:p>
        </p:txBody>
      </p:sp>
      <p:sp>
        <p:nvSpPr>
          <p:cNvPr id="112" name="Rettangolo 30"/>
          <p:cNvSpPr/>
          <p:nvPr/>
        </p:nvSpPr>
        <p:spPr>
          <a:xfrm>
            <a:off x="2699792" y="5517233"/>
            <a:ext cx="1512168" cy="3326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Titolo file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13" name="Rettangolo 30"/>
          <p:cNvSpPr/>
          <p:nvPr/>
        </p:nvSpPr>
        <p:spPr>
          <a:xfrm>
            <a:off x="4317405" y="5517232"/>
            <a:ext cx="1262707" cy="3326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Upload file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14" name="Rettangolo 113"/>
          <p:cNvSpPr/>
          <p:nvPr/>
        </p:nvSpPr>
        <p:spPr>
          <a:xfrm>
            <a:off x="16653" y="5949280"/>
            <a:ext cx="910850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Aggiungi N allegati tecnici (uno o N allegati)</a:t>
            </a:r>
            <a:endParaRPr lang="it-IT" dirty="0"/>
          </a:p>
        </p:txBody>
      </p:sp>
      <p:sp>
        <p:nvSpPr>
          <p:cNvPr id="2" name="Rettangolo 1"/>
          <p:cNvSpPr/>
          <p:nvPr/>
        </p:nvSpPr>
        <p:spPr>
          <a:xfrm>
            <a:off x="8604447" y="2708920"/>
            <a:ext cx="520969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accent5">
                    <a:lumMod val="50000"/>
                  </a:schemeClr>
                </a:solidFill>
              </a:rPr>
              <a:t>+</a:t>
            </a:r>
            <a:endParaRPr lang="it-IT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8" name="Rettangolo 57"/>
          <p:cNvSpPr/>
          <p:nvPr/>
        </p:nvSpPr>
        <p:spPr>
          <a:xfrm>
            <a:off x="8551023" y="5013176"/>
            <a:ext cx="520969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accent5">
                    <a:lumMod val="50000"/>
                  </a:schemeClr>
                </a:solidFill>
              </a:rPr>
              <a:t>+</a:t>
            </a:r>
            <a:endParaRPr lang="it-IT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9" name="Rettangolo 58"/>
          <p:cNvSpPr/>
          <p:nvPr/>
        </p:nvSpPr>
        <p:spPr>
          <a:xfrm>
            <a:off x="8564339" y="5949280"/>
            <a:ext cx="520969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accent5">
                    <a:lumMod val="50000"/>
                  </a:schemeClr>
                </a:solidFill>
              </a:rPr>
              <a:t>+</a:t>
            </a:r>
            <a:endParaRPr lang="it-IT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03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i Office">
  <a:themeElements>
    <a:clrScheme name="Gradazioni di grigio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o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ema di Office">
  <a:themeElements>
    <a:clrScheme name="Gradazioni di grigio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o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6364</TotalTime>
  <Words>869</Words>
  <Application>Microsoft Office PowerPoint</Application>
  <PresentationFormat>Presentazione su schermo (4:3)</PresentationFormat>
  <Paragraphs>223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11</vt:i4>
      </vt:variant>
    </vt:vector>
  </HeadingPairs>
  <TitlesOfParts>
    <vt:vector size="14" baseType="lpstr">
      <vt:lpstr>1_Tema di Office</vt:lpstr>
      <vt:lpstr>2_Tema di Office</vt:lpstr>
      <vt:lpstr>Personalizza struttura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"Alessandro Lentini"</dc:creator>
  <cp:lastModifiedBy>fabiana rocchi</cp:lastModifiedBy>
  <cp:revision>413</cp:revision>
  <dcterms:created xsi:type="dcterms:W3CDTF">2006-08-16T00:00:00Z</dcterms:created>
  <dcterms:modified xsi:type="dcterms:W3CDTF">2014-12-10T17:18:42Z</dcterms:modified>
</cp:coreProperties>
</file>