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  <p:sldMasterId id="2147483680" r:id="rId2"/>
    <p:sldMasterId id="2147483684" r:id="rId3"/>
  </p:sldMasterIdLst>
  <p:notesMasterIdLst>
    <p:notesMasterId r:id="rId16"/>
  </p:notesMasterIdLst>
  <p:sldIdLst>
    <p:sldId id="311" r:id="rId4"/>
    <p:sldId id="392" r:id="rId5"/>
    <p:sldId id="400" r:id="rId6"/>
    <p:sldId id="401" r:id="rId7"/>
    <p:sldId id="402" r:id="rId8"/>
    <p:sldId id="403" r:id="rId9"/>
    <p:sldId id="404" r:id="rId10"/>
    <p:sldId id="405" r:id="rId11"/>
    <p:sldId id="406" r:id="rId12"/>
    <p:sldId id="408" r:id="rId13"/>
    <p:sldId id="407" r:id="rId14"/>
    <p:sldId id="39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345B348B-DBBF-4E96-BF75-1E1ECBC1F8B4}">
          <p14:sldIdLst>
            <p14:sldId id="311"/>
            <p14:sldId id="392"/>
            <p14:sldId id="400"/>
            <p14:sldId id="401"/>
            <p14:sldId id="402"/>
            <p14:sldId id="403"/>
            <p14:sldId id="404"/>
            <p14:sldId id="405"/>
            <p14:sldId id="406"/>
            <p14:sldId id="408"/>
            <p14:sldId id="407"/>
            <p14:sldId id="391"/>
          </p14:sldIdLst>
        </p14:section>
        <p14:section name="Sezione senza titolo" id="{9109B330-6D7C-4F7B-847D-F912522A2BE3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659D42"/>
    <a:srgbClr val="0086C0"/>
    <a:srgbClr val="7F7F7F"/>
    <a:srgbClr val="BEC5CB"/>
    <a:srgbClr val="45DB94"/>
    <a:srgbClr val="FFFFCC"/>
    <a:srgbClr val="FFE05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03" autoAdjust="0"/>
    <p:restoredTop sz="95482" autoAdjust="0"/>
  </p:normalViewPr>
  <p:slideViewPr>
    <p:cSldViewPr>
      <p:cViewPr>
        <p:scale>
          <a:sx n="90" d="100"/>
          <a:sy n="90" d="100"/>
        </p:scale>
        <p:origin x="-1002" y="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378FE-665B-4CC5-A9B3-2D87D2808885}" type="datetimeFigureOut">
              <a:rPr lang="it-IT" smtClean="0"/>
              <a:pPr/>
              <a:t>22/12/2014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017E1-1385-4D33-BE5A-FA06E61D0C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4595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17E1-1385-4D33-BE5A-FA06E61D0C94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067944" y="2276872"/>
            <a:ext cx="4680519" cy="2292451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2000" b="0" baseline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0730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7" y="1052735"/>
            <a:ext cx="5184575" cy="14398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0" name="Segnaposto immagine 9"/>
          <p:cNvSpPr>
            <a:spLocks noGrp="1"/>
          </p:cNvSpPr>
          <p:nvPr>
            <p:ph type="pic" sz="quarter" idx="14"/>
          </p:nvPr>
        </p:nvSpPr>
        <p:spPr>
          <a:xfrm>
            <a:off x="395537" y="2708920"/>
            <a:ext cx="5184575" cy="316800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1" name="Segnaposto testo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96136" y="1052735"/>
            <a:ext cx="2880320" cy="48211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4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1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7" name="Segnaposto testo 2"/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8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5880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7" y="1052736"/>
            <a:ext cx="4824535" cy="48241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0" name="Segnaposto immagine 9"/>
          <p:cNvSpPr>
            <a:spLocks noGrp="1"/>
          </p:cNvSpPr>
          <p:nvPr>
            <p:ph type="pic" sz="quarter" idx="14"/>
          </p:nvPr>
        </p:nvSpPr>
        <p:spPr>
          <a:xfrm>
            <a:off x="5409456" y="3644675"/>
            <a:ext cx="3456384" cy="2232249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immagine 9"/>
          <p:cNvSpPr>
            <a:spLocks noGrp="1"/>
          </p:cNvSpPr>
          <p:nvPr>
            <p:ph type="pic" sz="quarter" idx="15"/>
          </p:nvPr>
        </p:nvSpPr>
        <p:spPr>
          <a:xfrm>
            <a:off x="5409456" y="1052736"/>
            <a:ext cx="3456384" cy="2375741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1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8" name="Segnaposto testo 2"/>
          <p:cNvSpPr>
            <a:spLocks noGrp="1"/>
          </p:cNvSpPr>
          <p:nvPr>
            <p:ph type="body" sz="quarter" idx="16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217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4139952" y="1556792"/>
            <a:ext cx="4564484" cy="426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716" y="0"/>
            <a:ext cx="3536606" cy="6093296"/>
          </a:xfrm>
          <a:prstGeom prst="rect">
            <a:avLst/>
          </a:prstGeom>
        </p:spPr>
      </p:pic>
      <p:sp>
        <p:nvSpPr>
          <p:cNvPr id="12" name="Segnaposto testo 2"/>
          <p:cNvSpPr>
            <a:spLocks noGrp="1"/>
          </p:cNvSpPr>
          <p:nvPr>
            <p:ph type="body" sz="quarter" idx="16" hasCustomPrompt="1"/>
          </p:nvPr>
        </p:nvSpPr>
        <p:spPr>
          <a:xfrm>
            <a:off x="4139952" y="404813"/>
            <a:ext cx="3740022" cy="11519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3" name="Segnaposto immagine 9"/>
          <p:cNvSpPr>
            <a:spLocks noGrp="1"/>
          </p:cNvSpPr>
          <p:nvPr>
            <p:ph type="pic" sz="quarter" idx="15"/>
          </p:nvPr>
        </p:nvSpPr>
        <p:spPr>
          <a:xfrm>
            <a:off x="683568" y="1124745"/>
            <a:ext cx="2880320" cy="4752528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1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350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42" y="1511771"/>
            <a:ext cx="6419850" cy="4581525"/>
          </a:xfrm>
          <a:prstGeom prst="rect">
            <a:avLst/>
          </a:prstGeom>
        </p:spPr>
      </p:pic>
      <p:sp>
        <p:nvSpPr>
          <p:cNvPr id="8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5796136" y="1268761"/>
            <a:ext cx="2952328" cy="4536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0" name="Segnaposto immagine 9"/>
          <p:cNvSpPr>
            <a:spLocks noGrp="1"/>
          </p:cNvSpPr>
          <p:nvPr>
            <p:ph type="pic" sz="quarter" idx="15"/>
          </p:nvPr>
        </p:nvSpPr>
        <p:spPr>
          <a:xfrm>
            <a:off x="683568" y="2492895"/>
            <a:ext cx="4824536" cy="2592289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3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1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6" name="Segnaposto testo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7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2861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342417"/>
            <a:ext cx="5667375" cy="4714875"/>
          </a:xfrm>
          <a:prstGeom prst="rect">
            <a:avLst/>
          </a:prstGeom>
        </p:spPr>
      </p:pic>
      <p:sp>
        <p:nvSpPr>
          <p:cNvPr id="12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424626" y="1556792"/>
            <a:ext cx="3067254" cy="42484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4" name="Segnaposto immagine 9"/>
          <p:cNvSpPr>
            <a:spLocks noGrp="1"/>
          </p:cNvSpPr>
          <p:nvPr>
            <p:ph type="pic" sz="quarter" idx="15"/>
          </p:nvPr>
        </p:nvSpPr>
        <p:spPr>
          <a:xfrm>
            <a:off x="3982616" y="1772815"/>
            <a:ext cx="4765848" cy="2520281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1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8" name="Segnaposto testo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414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6B19-DDC0-4613-B90E-A13E720962C4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395288" y="3141663"/>
            <a:ext cx="6913562" cy="259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 smtClean="0"/>
              <a:t>Capito Progetto</a:t>
            </a:r>
            <a:endParaRPr lang="it-IT" dirty="0"/>
          </a:p>
        </p:txBody>
      </p:sp>
      <p:sp>
        <p:nvSpPr>
          <p:cNvPr id="10" name="Segnaposto testo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8" y="533351"/>
            <a:ext cx="6913562" cy="2590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 smtClean="0"/>
              <a:t>Titolo Progetto</a:t>
            </a:r>
            <a:endParaRPr lang="it-IT" dirty="0"/>
          </a:p>
        </p:txBody>
      </p:sp>
      <p:pic>
        <p:nvPicPr>
          <p:cNvPr id="6" name="Immagine 5" descr="cerchi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05539" y="293787"/>
            <a:ext cx="542925" cy="542925"/>
          </a:xfrm>
          <a:prstGeom prst="rect">
            <a:avLst/>
          </a:prstGeom>
        </p:spPr>
      </p:pic>
      <p:sp>
        <p:nvSpPr>
          <p:cNvPr id="7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244408" y="404664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020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5B5F-35A6-47D6-A0D0-75D0577FE5FC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3"/>
          </p:nvPr>
        </p:nvSpPr>
        <p:spPr>
          <a:xfrm>
            <a:off x="395288" y="3068960"/>
            <a:ext cx="8425184" cy="2664296"/>
          </a:xfrm>
          <a:prstGeom prst="rect">
            <a:avLst/>
          </a:prstGeom>
        </p:spPr>
        <p:txBody>
          <a:bodyPr numCol="2"/>
          <a:lstStyle>
            <a:lvl1pPr marL="285750" indent="-285750" algn="l"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  <a:lvl2pPr algn="l">
              <a:defRPr sz="1400">
                <a:solidFill>
                  <a:srgbClr val="D9D9D9"/>
                </a:solidFill>
                <a:latin typeface="+mj-lt"/>
              </a:defRPr>
            </a:lvl2pPr>
            <a:lvl3pPr algn="l">
              <a:defRPr sz="1400">
                <a:solidFill>
                  <a:srgbClr val="D9D9D9"/>
                </a:solidFill>
                <a:latin typeface="+mj-lt"/>
              </a:defRPr>
            </a:lvl3pPr>
            <a:lvl4pPr algn="l">
              <a:defRPr sz="1400">
                <a:solidFill>
                  <a:srgbClr val="D9D9D9"/>
                </a:solidFill>
                <a:latin typeface="+mj-lt"/>
              </a:defRPr>
            </a:lvl4pPr>
            <a:lvl5pPr algn="l">
              <a:defRPr sz="1400">
                <a:solidFill>
                  <a:srgbClr val="D9D9D9"/>
                </a:solidFill>
                <a:latin typeface="+mj-lt"/>
              </a:defRPr>
            </a:lvl5pPr>
          </a:lstStyle>
          <a:p>
            <a:pPr lvl="0"/>
            <a:endParaRPr lang="it-IT" dirty="0"/>
          </a:p>
        </p:txBody>
      </p:sp>
      <p:sp>
        <p:nvSpPr>
          <p:cNvPr id="6" name="Segnaposto testo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288" y="404664"/>
            <a:ext cx="8425184" cy="2664296"/>
          </a:xfrm>
          <a:prstGeom prst="rect">
            <a:avLst/>
          </a:prstGeom>
        </p:spPr>
        <p:txBody>
          <a:bodyPr numCol="2" anchor="b"/>
          <a:lstStyle>
            <a:lvl1pPr marL="0" indent="0" algn="l">
              <a:buFont typeface="Arial" panose="020B0604020202020204" pitchFamily="34" charset="0"/>
              <a:buNone/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  <a:lvl2pPr algn="l">
              <a:defRPr sz="1400">
                <a:solidFill>
                  <a:srgbClr val="D9D9D9"/>
                </a:solidFill>
                <a:latin typeface="+mj-lt"/>
              </a:defRPr>
            </a:lvl2pPr>
            <a:lvl3pPr algn="l">
              <a:defRPr sz="1400">
                <a:solidFill>
                  <a:srgbClr val="D9D9D9"/>
                </a:solidFill>
                <a:latin typeface="+mj-lt"/>
              </a:defRPr>
            </a:lvl3pPr>
            <a:lvl4pPr algn="l">
              <a:defRPr sz="1400">
                <a:solidFill>
                  <a:srgbClr val="D9D9D9"/>
                </a:solidFill>
                <a:latin typeface="+mj-lt"/>
              </a:defRPr>
            </a:lvl4pPr>
            <a:lvl5pPr algn="l">
              <a:defRPr sz="1400">
                <a:solidFill>
                  <a:srgbClr val="D9D9D9"/>
                </a:solidFill>
                <a:latin typeface="+mj-lt"/>
              </a:defRPr>
            </a:lvl5pPr>
          </a:lstStyle>
          <a:p>
            <a:pPr lvl="0"/>
            <a:r>
              <a:rPr lang="it-IT" dirty="0" smtClean="0"/>
              <a:t>Indice Contenuto</a:t>
            </a:r>
            <a:endParaRPr lang="it-IT" dirty="0"/>
          </a:p>
        </p:txBody>
      </p:sp>
      <p:pic>
        <p:nvPicPr>
          <p:cNvPr id="8" name="Immagine 7" descr="cerchi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05539" y="293787"/>
            <a:ext cx="542925" cy="542925"/>
          </a:xfrm>
          <a:prstGeom prst="rect">
            <a:avLst/>
          </a:prstGeom>
        </p:spPr>
      </p:pic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244408" y="404664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1063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F917-D567-4793-96C7-C2B0C36A8751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CasellaDiTesto 4"/>
          <p:cNvSpPr txBox="1"/>
          <p:nvPr userDrawn="1"/>
        </p:nvSpPr>
        <p:spPr>
          <a:xfrm>
            <a:off x="416264" y="1506427"/>
            <a:ext cx="6913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it-IT" sz="2400" b="1" dirty="0" err="1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</a:t>
            </a:r>
            <a:r>
              <a:rPr lang="it-IT" sz="2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</a:t>
            </a:r>
            <a:endParaRPr lang="it-IT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/>
          <p:cNvSpPr txBox="1"/>
          <p:nvPr userDrawn="1"/>
        </p:nvSpPr>
        <p:spPr>
          <a:xfrm>
            <a:off x="416264" y="2507850"/>
            <a:ext cx="2571560" cy="1384995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pPr>
              <a:buFont typeface="Arial" charset="0"/>
              <a:buNone/>
            </a:pPr>
            <a:r>
              <a:rPr lang="it-IT" sz="1200" b="1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Roma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Via Giacomo Peroni, 400 – 402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Tecnopolo Tiburtino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00131 Roma</a:t>
            </a:r>
          </a:p>
          <a:p>
            <a:pPr>
              <a:buFont typeface="Arial" charset="0"/>
              <a:buNone/>
            </a:pPr>
            <a:endParaRPr lang="it-IT" sz="1200" b="0" dirty="0" smtClean="0">
              <a:solidFill>
                <a:schemeClr val="bg1"/>
              </a:solidFill>
              <a:latin typeface="Arial"/>
              <a:ea typeface="ＭＳ Ｐゴシック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Tel. +39 06 950.600.00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Fax +39 06 23 32 59 61</a:t>
            </a:r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422477" y="5374326"/>
            <a:ext cx="2571560" cy="461665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r>
              <a:rPr lang="it-IT" sz="12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www.mashfrog.com</a:t>
            </a:r>
          </a:p>
          <a:p>
            <a:r>
              <a:rPr lang="it-IT" sz="12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contact@mashfrog.com</a:t>
            </a:r>
            <a:endParaRPr lang="it-IT" sz="1200" b="1" kern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CasellaDiTesto 7"/>
          <p:cNvSpPr txBox="1"/>
          <p:nvPr userDrawn="1"/>
        </p:nvSpPr>
        <p:spPr>
          <a:xfrm>
            <a:off x="3440600" y="2528655"/>
            <a:ext cx="2571560" cy="830997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pPr>
              <a:buFont typeface="Arial" charset="0"/>
              <a:buNone/>
            </a:pPr>
            <a:r>
              <a:rPr lang="it-IT" sz="1200" b="1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Milano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Via Melchiorre Gioia, 45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Business Center “PALACOM”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20124 Milano</a:t>
            </a:r>
          </a:p>
        </p:txBody>
      </p:sp>
      <p:sp>
        <p:nvSpPr>
          <p:cNvPr id="14" name="CasellaDiTesto 7"/>
          <p:cNvSpPr txBox="1"/>
          <p:nvPr userDrawn="1"/>
        </p:nvSpPr>
        <p:spPr>
          <a:xfrm>
            <a:off x="6464936" y="2528655"/>
            <a:ext cx="2571560" cy="646331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pPr>
              <a:buFont typeface="Arial" charset="0"/>
              <a:buNone/>
            </a:pPr>
            <a:r>
              <a:rPr lang="it-IT" sz="1200" b="1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Alghero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Località La Scaletta 27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Alghero (SS), 07041</a:t>
            </a:r>
          </a:p>
        </p:txBody>
      </p:sp>
      <p:sp>
        <p:nvSpPr>
          <p:cNvPr id="16" name="CasellaDiTesto 7"/>
          <p:cNvSpPr txBox="1"/>
          <p:nvPr userDrawn="1"/>
        </p:nvSpPr>
        <p:spPr>
          <a:xfrm>
            <a:off x="416264" y="2132856"/>
            <a:ext cx="2571560" cy="276999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pPr>
              <a:buFont typeface="Arial" charset="0"/>
              <a:buNone/>
            </a:pPr>
            <a:r>
              <a:rPr lang="it-IT" sz="12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ITALY</a:t>
            </a:r>
          </a:p>
        </p:txBody>
      </p:sp>
      <p:sp>
        <p:nvSpPr>
          <p:cNvPr id="17" name="CasellaDiTesto 7"/>
          <p:cNvSpPr txBox="1"/>
          <p:nvPr userDrawn="1"/>
        </p:nvSpPr>
        <p:spPr>
          <a:xfrm>
            <a:off x="416264" y="4438853"/>
            <a:ext cx="2571560" cy="646331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pPr>
              <a:buFont typeface="Arial" charset="0"/>
              <a:buNone/>
            </a:pPr>
            <a:r>
              <a:rPr lang="de-DE" sz="1200" b="1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Monaco</a:t>
            </a:r>
          </a:p>
          <a:p>
            <a:pPr>
              <a:buFont typeface="Arial" charset="0"/>
              <a:buNone/>
            </a:pPr>
            <a:r>
              <a:rPr lang="de-DE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Agnes-Pockels-Bogen 1,</a:t>
            </a:r>
          </a:p>
          <a:p>
            <a:pPr>
              <a:buFont typeface="Arial" charset="0"/>
              <a:buNone/>
            </a:pPr>
            <a:r>
              <a:rPr lang="de-DE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80992 München</a:t>
            </a:r>
            <a:endParaRPr lang="it-IT" sz="1200" b="0" dirty="0" smtClean="0">
              <a:solidFill>
                <a:schemeClr val="bg1"/>
              </a:solidFill>
              <a:latin typeface="Arial"/>
              <a:ea typeface="ＭＳ Ｐゴシック"/>
              <a:cs typeface="Arial" charset="0"/>
            </a:endParaRPr>
          </a:p>
        </p:txBody>
      </p:sp>
      <p:sp>
        <p:nvSpPr>
          <p:cNvPr id="18" name="CasellaDiTesto 7"/>
          <p:cNvSpPr txBox="1"/>
          <p:nvPr userDrawn="1"/>
        </p:nvSpPr>
        <p:spPr>
          <a:xfrm>
            <a:off x="416264" y="4111803"/>
            <a:ext cx="2571560" cy="276999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pPr>
              <a:buFont typeface="Arial" charset="0"/>
              <a:buNone/>
            </a:pPr>
            <a:r>
              <a:rPr lang="it-IT" sz="12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GERMANY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67544" y="4005064"/>
            <a:ext cx="82809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467544" y="5229200"/>
            <a:ext cx="82809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006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856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052736"/>
            <a:ext cx="8352928" cy="47525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5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schemo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5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6608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052736"/>
            <a:ext cx="8352928" cy="4752529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15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elenco</a:t>
            </a:r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4" name="Segnaposto testo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5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0379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052736"/>
            <a:ext cx="8352928" cy="4752529"/>
          </a:xfrm>
          <a:prstGeom prst="rect">
            <a:avLst/>
          </a:prstGeom>
        </p:spPr>
        <p:txBody>
          <a:bodyPr numCol="2"/>
          <a:lstStyle>
            <a:lvl1pPr marL="0" indent="0">
              <a:buNone/>
              <a:defRPr sz="15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Due colonne</a:t>
            </a:r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4" name="Segnaposto testo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5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6050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149378"/>
            <a:ext cx="3744416" cy="4655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0" name="Segnaposto immagine 9"/>
          <p:cNvSpPr>
            <a:spLocks noGrp="1"/>
          </p:cNvSpPr>
          <p:nvPr>
            <p:ph type="pic" sz="quarter" idx="14"/>
          </p:nvPr>
        </p:nvSpPr>
        <p:spPr>
          <a:xfrm>
            <a:off x="4355976" y="1196753"/>
            <a:ext cx="4392737" cy="28083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1" name="Segnaposto testo 15"/>
          <p:cNvSpPr>
            <a:spLocks noGrp="1"/>
          </p:cNvSpPr>
          <p:nvPr>
            <p:ph type="body" sz="quarter" idx="16" hasCustomPrompt="1"/>
          </p:nvPr>
        </p:nvSpPr>
        <p:spPr>
          <a:xfrm>
            <a:off x="4339915" y="4154762"/>
            <a:ext cx="4408797" cy="1650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4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1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7" name="Segnaposto testo 2"/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8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2652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65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EC5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72572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72572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309320"/>
            <a:ext cx="8353425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2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17" descr="cerchio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8388424" y="44624"/>
            <a:ext cx="542925" cy="542925"/>
          </a:xfrm>
          <a:prstGeom prst="rect">
            <a:avLst/>
          </a:prstGeom>
        </p:spPr>
      </p:pic>
      <p:sp>
        <p:nvSpPr>
          <p:cNvPr id="1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72572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22/12/2014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72572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309320"/>
            <a:ext cx="8353425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747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067944" y="2420888"/>
            <a:ext cx="4680519" cy="2292451"/>
          </a:xfrm>
        </p:spPr>
        <p:txBody>
          <a:bodyPr/>
          <a:lstStyle/>
          <a:p>
            <a:r>
              <a:rPr lang="en-GB" dirty="0" err="1" smtClean="0"/>
              <a:t>Progettazione</a:t>
            </a:r>
            <a:r>
              <a:rPr lang="en-GB" dirty="0" smtClean="0"/>
              <a:t> </a:t>
            </a:r>
            <a:r>
              <a:rPr lang="en-GB" dirty="0" err="1" smtClean="0"/>
              <a:t>sviluppo</a:t>
            </a:r>
            <a:r>
              <a:rPr lang="en-GB" dirty="0" smtClean="0"/>
              <a:t> </a:t>
            </a:r>
            <a:r>
              <a:rPr lang="en-GB" dirty="0" err="1" smtClean="0"/>
              <a:t>sezione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RAN </a:t>
            </a:r>
            <a:r>
              <a:rPr lang="en-GB" dirty="0" err="1" smtClean="0"/>
              <a:t>fase</a:t>
            </a:r>
            <a:r>
              <a:rPr lang="en-GB" dirty="0" smtClean="0"/>
              <a:t> 2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281880"/>
            <a:ext cx="1121851" cy="11218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281880"/>
            <a:ext cx="2555674" cy="118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64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5536" y="1052736"/>
            <a:ext cx="3816424" cy="5184576"/>
          </a:xfrm>
        </p:spPr>
        <p:txBody>
          <a:bodyPr/>
          <a:lstStyle/>
          <a:p>
            <a:r>
              <a:rPr lang="it-IT" sz="1200" b="1" dirty="0"/>
              <a:t>Metadati per ogni singolo bando:</a:t>
            </a:r>
          </a:p>
          <a:p>
            <a:r>
              <a:rPr lang="it-IT" sz="1100" dirty="0"/>
              <a:t>All’inserimento di un nuovo </a:t>
            </a:r>
            <a:r>
              <a:rPr lang="it-IT" sz="1100" dirty="0" smtClean="0"/>
              <a:t>bando </a:t>
            </a:r>
            <a:r>
              <a:rPr lang="it-IT" sz="1100" dirty="0"/>
              <a:t>sono richieste le </a:t>
            </a:r>
            <a:r>
              <a:rPr lang="it-IT" sz="1100" dirty="0" smtClean="0"/>
              <a:t>informazioni </a:t>
            </a:r>
            <a:r>
              <a:rPr lang="it-IT" sz="1100" dirty="0"/>
              <a:t>base per i filtri di ricerca: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/>
              <a:t>Titolo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 smtClean="0"/>
              <a:t>Descrizione: opzionale</a:t>
            </a:r>
            <a:endParaRPr lang="it-IT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/>
              <a:t>Ente: </a:t>
            </a:r>
            <a:r>
              <a:rPr lang="it-IT" sz="1100" dirty="0" smtClean="0"/>
              <a:t>ad esempio </a:t>
            </a:r>
            <a:r>
              <a:rPr lang="it-IT" sz="1100" dirty="0"/>
              <a:t>Inail, CRI, ICE ecc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/>
              <a:t>Tipologia di asta: dismissioni pubbliche – giudiziari – private – ecc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/>
              <a:t>Tipologia 2: pubbliche – private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 smtClean="0"/>
              <a:t>Stato</a:t>
            </a:r>
            <a:r>
              <a:rPr lang="it-IT" sz="1100" dirty="0"/>
              <a:t>: Aperta/Chiusa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/>
              <a:t>Data inizio – data </a:t>
            </a:r>
            <a:r>
              <a:rPr lang="it-IT" sz="1100" dirty="0" smtClean="0"/>
              <a:t>fine</a:t>
            </a:r>
            <a:br>
              <a:rPr lang="it-IT" sz="1100" dirty="0" smtClean="0"/>
            </a:br>
            <a:endParaRPr lang="it-IT" sz="1100" dirty="0"/>
          </a:p>
          <a:p>
            <a:endParaRPr lang="en-GB" sz="1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it-IT" dirty="0" err="1" smtClean="0"/>
              <a:t>Back-end</a:t>
            </a:r>
            <a:r>
              <a:rPr lang="it-IT" dirty="0" smtClean="0"/>
              <a:t>: metadati da associare ai bandi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4598544" y="1138790"/>
            <a:ext cx="4572000" cy="28315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Metadati file LOTTI</a:t>
            </a:r>
          </a:p>
          <a:p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Ogni lotto può avere 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più file associati e, per ogni lotto, in fase di caricamento, verranno richiesti i seguenti dati:</a:t>
            </a:r>
          </a:p>
          <a:p>
            <a:pPr marL="265113" indent="-265113">
              <a:buFont typeface="Arial" panose="020B0604020202020204" pitchFamily="34" charset="0"/>
              <a:buChar char="•"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Titolo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Numero lotto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Upload file. Tipologia file: stima/allegato (per l’allegato sono previsti più file da caricare)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Comune / Provincia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Tipologia 3: residenziale – non residenziale (associare al lotto)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Stato: di default è aperto, a chiusura d’asta può essere: deserto – aggiudicato – sospeso - estinto </a:t>
            </a:r>
            <a:endParaRPr lang="it-IT" sz="11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Beni </a:t>
            </a:r>
            <a:r>
              <a:rPr lang="it-IT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immobili Libero/occupato/nuda </a:t>
            </a:r>
            <a:r>
              <a:rPr lang="it-IT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proprietà/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Beni </a:t>
            </a:r>
            <a:r>
              <a:rPr lang="it-IT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mobili: azienda/crediti/concessioni/altri </a:t>
            </a:r>
            <a:r>
              <a:rPr lang="it-IT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beni</a:t>
            </a:r>
          </a:p>
          <a:p>
            <a:endParaRPr lang="it-IT" sz="11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56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wireframe-FASE-2-backend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966" y="836712"/>
            <a:ext cx="4524375" cy="541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it-IT" dirty="0" err="1" smtClean="0"/>
              <a:t>Back-end</a:t>
            </a:r>
            <a:r>
              <a:rPr lang="it-IT" dirty="0" smtClean="0"/>
              <a:t>: schermata </a:t>
            </a:r>
            <a:r>
              <a:rPr lang="it-IT" dirty="0"/>
              <a:t>d'inserimento nuovo bando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9" name="CasellaDiTesto 14"/>
          <p:cNvSpPr txBox="1"/>
          <p:nvPr/>
        </p:nvSpPr>
        <p:spPr>
          <a:xfrm>
            <a:off x="395536" y="949077"/>
            <a:ext cx="3096344" cy="16158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 campi previsti per il bando sono il titolo, l’inserimento logo dell’ente promotore, la text area per l’inserimento di informazioni testuali</a:t>
            </a: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.</a:t>
            </a:r>
            <a:b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</a:b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 </a:t>
            </a:r>
            <a:r>
              <a:rPr lang="it-IT" sz="11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metadati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associati al bando sono la tipologia di </a:t>
            </a: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asta, 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l’ente, che è un campo editoriale </a:t>
            </a: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la 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data di inizio e fine, lo stato aperto/chiuso. </a:t>
            </a: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/>
            </a:r>
            <a:b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</a:b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Quest’ultimo 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risulta di default aperto quando viene creato un nuovo bando e deve essere cambiato manualmente alla sua </a:t>
            </a: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chiusura. </a:t>
            </a:r>
            <a:endParaRPr lang="it-IT" sz="11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CasellaDiTesto 14"/>
          <p:cNvSpPr txBox="1"/>
          <p:nvPr/>
        </p:nvSpPr>
        <p:spPr>
          <a:xfrm>
            <a:off x="395536" y="2943815"/>
            <a:ext cx="3096344" cy="1277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L’inserimento del lotto prevede il titolo e la base d’asta come campi editoriali, i </a:t>
            </a:r>
            <a:r>
              <a:rPr lang="it-IT" sz="1100" b="1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metadati </a:t>
            </a: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range base d’asta da selezionare, lo stato relativo al lotto ( che di default è aperto, e a chiusura del bando può essere modificato assegnato o deserto), e la provincia dove è locato il lotto. Può essere inoltre inserito editorialmente anche il comune.  </a:t>
            </a:r>
          </a:p>
        </p:txBody>
      </p:sp>
      <p:cxnSp>
        <p:nvCxnSpPr>
          <p:cNvPr id="12" name="Connettore 2 39"/>
          <p:cNvCxnSpPr>
            <a:stCxn id="13" idx="1"/>
            <a:endCxn id="9" idx="3"/>
          </p:cNvCxnSpPr>
          <p:nvPr/>
        </p:nvCxnSpPr>
        <p:spPr>
          <a:xfrm flipH="1" flipV="1">
            <a:off x="3491880" y="1756991"/>
            <a:ext cx="1184116" cy="1109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675996" y="1242933"/>
            <a:ext cx="4072468" cy="1249963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Connettore 2 39"/>
          <p:cNvCxnSpPr>
            <a:stCxn id="15" idx="0"/>
            <a:endCxn id="11" idx="3"/>
          </p:cNvCxnSpPr>
          <p:nvPr/>
        </p:nvCxnSpPr>
        <p:spPr>
          <a:xfrm flipH="1">
            <a:off x="3491880" y="2605132"/>
            <a:ext cx="3136530" cy="9773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499992" y="2605132"/>
            <a:ext cx="4256836" cy="3344148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asellaDiTesto 14"/>
          <p:cNvSpPr txBox="1"/>
          <p:nvPr/>
        </p:nvSpPr>
        <p:spPr>
          <a:xfrm>
            <a:off x="395536" y="4437112"/>
            <a:ext cx="3096344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b="1" dirty="0"/>
              <a:t>I bandi già pubblicati possono essere modificati per l’archiviazione e la chiusura </a:t>
            </a:r>
            <a:r>
              <a:rPr lang="it-IT" sz="1100" b="1" dirty="0" smtClean="0"/>
              <a:t>dell’asta, verrà </a:t>
            </a:r>
            <a:r>
              <a:rPr lang="it-IT" sz="1100" b="1" dirty="0"/>
              <a:t>progettato un funzionamento di duplicazione dei bandi.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211752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461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5536" y="1052736"/>
            <a:ext cx="8352928" cy="5184576"/>
          </a:xfrm>
        </p:spPr>
        <p:txBody>
          <a:bodyPr/>
          <a:lstStyle/>
          <a:p>
            <a:r>
              <a:rPr lang="it-IT" sz="1200" dirty="0"/>
              <a:t>Sulla base delle esigenze raccolte è stata riprogettata l’intera sezione RAN, ripensando anche il back-end dedicato alla sezione che dovrà essere personalizzato </a:t>
            </a:r>
            <a:r>
              <a:rPr lang="it-IT" sz="1200" i="1" dirty="0"/>
              <a:t>ad hoc</a:t>
            </a:r>
            <a:r>
              <a:rPr lang="it-IT" sz="1200" dirty="0"/>
              <a:t> per consentire le nuove funzionalità richieste. </a:t>
            </a:r>
            <a:endParaRPr lang="en-GB" sz="1200" dirty="0"/>
          </a:p>
          <a:p>
            <a:r>
              <a:rPr lang="it-IT" sz="1200" dirty="0"/>
              <a:t>Di seguito i wireframe che definiscono la struttura dei contenuti della nuova sezione RAN, con la descrizione </a:t>
            </a:r>
            <a:r>
              <a:rPr lang="it-IT" sz="1200" dirty="0" smtClean="0"/>
              <a:t>dei </a:t>
            </a:r>
            <a:r>
              <a:rPr lang="it-IT" sz="1200" dirty="0"/>
              <a:t>passaggi logici e delle singole funzionalità.  </a:t>
            </a:r>
            <a:endParaRPr lang="en-GB" sz="1200" dirty="0"/>
          </a:p>
          <a:p>
            <a:r>
              <a:rPr lang="it-IT" sz="1200" dirty="0"/>
              <a:t>Per consentire una migliore comprensione anche dell’inserimento dei contenuti è stata realizzata un’ipotesi di interfaccia del back-end per la creazione di una nuova asta. </a:t>
            </a:r>
            <a:endParaRPr lang="it-IT" sz="1200" dirty="0" smtClean="0"/>
          </a:p>
          <a:p>
            <a:r>
              <a:rPr lang="it-IT" sz="1200" dirty="0" smtClean="0"/>
              <a:t>La proposta che segue prende le mosse dalle raccolta delle esigenze che riportiamo per punti:</a:t>
            </a:r>
          </a:p>
          <a:p>
            <a:pPr marL="182563" lvl="0" indent="-182563">
              <a:buFont typeface="Arial" pitchFamily="34" charset="0"/>
              <a:buChar char="•"/>
            </a:pPr>
            <a:r>
              <a:rPr lang="it-IT" sz="1200" dirty="0" smtClean="0"/>
              <a:t>Sub homepage con possibilità di avere </a:t>
            </a:r>
            <a:r>
              <a:rPr lang="it-IT" sz="1200" b="1" dirty="0" smtClean="0"/>
              <a:t>pagine informative </a:t>
            </a:r>
            <a:r>
              <a:rPr lang="it-IT" sz="1200" dirty="0" smtClean="0"/>
              <a:t>statiche sul funzionamento delle aste, sulle convenzioni stipulate, ecc (con menu di sezione come attualmente presente nel formato editoriale info generale). </a:t>
            </a:r>
          </a:p>
          <a:p>
            <a:pPr marL="182563" lvl="0" indent="-182563">
              <a:buFont typeface="Arial" pitchFamily="34" charset="0"/>
              <a:buChar char="•"/>
            </a:pPr>
            <a:r>
              <a:rPr lang="it-IT" sz="1200" dirty="0" smtClean="0"/>
              <a:t>Sub homepage con </a:t>
            </a:r>
            <a:r>
              <a:rPr lang="it-IT" sz="1200" b="1" dirty="0" smtClean="0"/>
              <a:t>visualizzazione immediata degli enti promotori </a:t>
            </a:r>
            <a:r>
              <a:rPr lang="it-IT" sz="1200" dirty="0" smtClean="0"/>
              <a:t>e </a:t>
            </a:r>
            <a:r>
              <a:rPr lang="it-IT" sz="1200" b="1" dirty="0" smtClean="0"/>
              <a:t>delle diverse tipologie di aste </a:t>
            </a:r>
            <a:r>
              <a:rPr lang="it-IT" sz="1200" dirty="0" smtClean="0"/>
              <a:t>(pubbliche/private, giudiziarie/dismissione, ecc). </a:t>
            </a:r>
          </a:p>
          <a:p>
            <a:pPr marL="182563" lvl="0" indent="-182563">
              <a:buFont typeface="Arial" pitchFamily="34" charset="0"/>
              <a:buChar char="•"/>
            </a:pPr>
            <a:r>
              <a:rPr lang="it-IT" sz="1200" b="1" dirty="0" smtClean="0"/>
              <a:t>Archivio</a:t>
            </a:r>
            <a:r>
              <a:rPr lang="it-IT" sz="1200" dirty="0" smtClean="0"/>
              <a:t> per ogni singolo ente</a:t>
            </a:r>
          </a:p>
          <a:p>
            <a:pPr marL="182563" lvl="0" indent="-182563">
              <a:buFont typeface="Arial" pitchFamily="34" charset="0"/>
              <a:buChar char="•"/>
            </a:pPr>
            <a:r>
              <a:rPr lang="it-IT" sz="1200" dirty="0" smtClean="0"/>
              <a:t>Possibilità di </a:t>
            </a:r>
            <a:r>
              <a:rPr lang="it-IT" sz="1200" b="1" dirty="0" smtClean="0"/>
              <a:t>duplicare i bandi </a:t>
            </a:r>
            <a:r>
              <a:rPr lang="it-IT" sz="1200" dirty="0" smtClean="0"/>
              <a:t>(lato </a:t>
            </a:r>
            <a:r>
              <a:rPr lang="it-IT" sz="1200" dirty="0" err="1" smtClean="0"/>
              <a:t>back-end</a:t>
            </a:r>
            <a:r>
              <a:rPr lang="it-IT" sz="1200" dirty="0" smtClean="0"/>
              <a:t>) con i relativi file per facilitare l’operazione di rimessa all’asta dei lotti non assegnati</a:t>
            </a:r>
          </a:p>
          <a:p>
            <a:pPr marL="182563" lvl="0" indent="-182563">
              <a:buFont typeface="Arial" pitchFamily="34" charset="0"/>
              <a:buChar char="•"/>
            </a:pPr>
            <a:r>
              <a:rPr lang="it-IT" sz="1200" b="1" dirty="0" smtClean="0"/>
              <a:t>Motore di ricerca </a:t>
            </a:r>
            <a:r>
              <a:rPr lang="it-IT" sz="1200" dirty="0" smtClean="0"/>
              <a:t>dedicato alla sezione RAN</a:t>
            </a:r>
          </a:p>
          <a:p>
            <a:pPr marL="182563" lvl="0" indent="-182563">
              <a:buFont typeface="Arial" pitchFamily="34" charset="0"/>
              <a:buChar char="•"/>
            </a:pPr>
            <a:r>
              <a:rPr lang="it-IT" sz="1200" b="1" dirty="0" smtClean="0"/>
              <a:t>Semplice consultazione dei lotti </a:t>
            </a:r>
            <a:r>
              <a:rPr lang="it-IT" sz="1200" dirty="0" smtClean="0"/>
              <a:t>e della relativa documentazione </a:t>
            </a:r>
          </a:p>
          <a:p>
            <a:pPr marL="182563" lvl="0" indent="-182563">
              <a:buFont typeface="Arial" pitchFamily="34" charset="0"/>
              <a:buChar char="•"/>
            </a:pPr>
            <a:endParaRPr lang="it-IT" sz="1200" dirty="0" smtClean="0"/>
          </a:p>
          <a:p>
            <a:pPr marL="182563" lvl="0" indent="-182563"/>
            <a:r>
              <a:rPr lang="it-IT" sz="1200" dirty="0" smtClean="0"/>
              <a:t>Nelle slide che seguono i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wireframe</a:t>
            </a:r>
            <a:r>
              <a:rPr lang="it-IT" sz="1200" b="1" dirty="0" smtClean="0"/>
              <a:t> </a:t>
            </a:r>
            <a:r>
              <a:rPr lang="it-IT" sz="1200" dirty="0" smtClean="0"/>
              <a:t>che definiscono la struttura dei contenuti della nuova sezione RAN. </a:t>
            </a:r>
          </a:p>
          <a:p>
            <a:endParaRPr lang="it-IT" sz="1200" dirty="0" smtClean="0"/>
          </a:p>
          <a:p>
            <a:endParaRPr lang="en-GB" sz="1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it-IT" dirty="0"/>
              <a:t>Nuova sezione RAN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280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9512" y="948829"/>
            <a:ext cx="8352928" cy="5184576"/>
          </a:xfrm>
        </p:spPr>
        <p:txBody>
          <a:bodyPr/>
          <a:lstStyle/>
          <a:p>
            <a:r>
              <a:rPr lang="en-GB" sz="1400" dirty="0" err="1" smtClean="0"/>
              <a:t>L’alberatura</a:t>
            </a:r>
            <a:r>
              <a:rPr lang="en-GB" sz="1400" dirty="0" smtClean="0"/>
              <a:t> </a:t>
            </a:r>
            <a:r>
              <a:rPr lang="en-GB" sz="1400" dirty="0" err="1" smtClean="0"/>
              <a:t>della</a:t>
            </a:r>
            <a:r>
              <a:rPr lang="en-GB" sz="1400" dirty="0" smtClean="0"/>
              <a:t> </a:t>
            </a:r>
            <a:r>
              <a:rPr lang="en-GB" sz="1400" dirty="0" err="1" smtClean="0"/>
              <a:t>nuova</a:t>
            </a:r>
            <a:r>
              <a:rPr lang="en-GB" sz="1400" dirty="0" smtClean="0"/>
              <a:t> </a:t>
            </a:r>
            <a:r>
              <a:rPr lang="en-GB" sz="1400" dirty="0" err="1" smtClean="0"/>
              <a:t>sezione</a:t>
            </a:r>
            <a:r>
              <a:rPr lang="en-GB" sz="1400" dirty="0" smtClean="0"/>
              <a:t> </a:t>
            </a:r>
            <a:r>
              <a:rPr lang="en-GB" sz="1400" dirty="0" err="1" smtClean="0"/>
              <a:t>prevede</a:t>
            </a:r>
            <a:r>
              <a:rPr lang="en-GB" sz="1400" dirty="0" smtClean="0"/>
              <a:t> macro </a:t>
            </a:r>
            <a:r>
              <a:rPr lang="en-GB" sz="1400" dirty="0" err="1" smtClean="0"/>
              <a:t>categorizzazioni</a:t>
            </a:r>
            <a:r>
              <a:rPr lang="en-GB" sz="1400" dirty="0" smtClean="0"/>
              <a:t> </a:t>
            </a:r>
            <a:r>
              <a:rPr lang="en-GB" sz="1400" dirty="0" err="1" smtClean="0"/>
              <a:t>che</a:t>
            </a:r>
            <a:r>
              <a:rPr lang="en-GB" sz="1400" dirty="0" smtClean="0"/>
              <a:t> </a:t>
            </a:r>
            <a:r>
              <a:rPr lang="en-GB" sz="1400" dirty="0" err="1" smtClean="0"/>
              <a:t>fungono</a:t>
            </a:r>
            <a:r>
              <a:rPr lang="en-GB" sz="1400" dirty="0" smtClean="0"/>
              <a:t> </a:t>
            </a:r>
            <a:r>
              <a:rPr lang="en-GB" sz="1400" dirty="0" err="1" smtClean="0"/>
              <a:t>da</a:t>
            </a:r>
            <a:r>
              <a:rPr lang="en-GB" sz="1400" dirty="0" smtClean="0"/>
              <a:t> </a:t>
            </a:r>
            <a:r>
              <a:rPr lang="en-GB" sz="1400" dirty="0" err="1" smtClean="0"/>
              <a:t>contenitori</a:t>
            </a:r>
            <a:r>
              <a:rPr lang="en-GB" sz="1400" dirty="0" smtClean="0"/>
              <a:t>.</a:t>
            </a:r>
            <a:br>
              <a:rPr lang="en-GB" sz="1400" dirty="0" smtClean="0"/>
            </a:b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La prima </a:t>
            </a:r>
            <a:r>
              <a:rPr lang="en-GB" sz="1400" dirty="0" err="1" smtClean="0"/>
              <a:t>classificazione</a:t>
            </a:r>
            <a:r>
              <a:rPr lang="en-GB" sz="1400" dirty="0" smtClean="0"/>
              <a:t> </a:t>
            </a:r>
            <a:r>
              <a:rPr lang="en-GB" sz="1400" dirty="0" err="1" smtClean="0"/>
              <a:t>riguarda</a:t>
            </a:r>
            <a:r>
              <a:rPr lang="en-GB" sz="1400" dirty="0" smtClean="0"/>
              <a:t> la </a:t>
            </a:r>
            <a:r>
              <a:rPr lang="en-GB" sz="1400" b="1" dirty="0" err="1" smtClean="0"/>
              <a:t>tipologia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di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asta</a:t>
            </a:r>
            <a:r>
              <a:rPr lang="en-GB" sz="1400" b="1" dirty="0" smtClean="0"/>
              <a:t> </a:t>
            </a:r>
            <a:r>
              <a:rPr lang="en-GB" sz="1400" dirty="0" smtClean="0"/>
              <a:t>(</a:t>
            </a:r>
            <a:r>
              <a:rPr lang="en-GB" sz="1400" dirty="0" err="1" smtClean="0"/>
              <a:t>giudiziaria</a:t>
            </a:r>
            <a:r>
              <a:rPr lang="en-GB" sz="1400" dirty="0" smtClean="0"/>
              <a:t>, </a:t>
            </a:r>
            <a:r>
              <a:rPr lang="en-GB" sz="1400" dirty="0" err="1" smtClean="0"/>
              <a:t>dismissione</a:t>
            </a:r>
            <a:r>
              <a:rPr lang="en-GB" sz="1400" dirty="0" smtClean="0"/>
              <a:t>, </a:t>
            </a:r>
            <a:r>
              <a:rPr lang="en-GB" sz="1400" dirty="0" err="1" smtClean="0"/>
              <a:t>ecc</a:t>
            </a:r>
            <a:r>
              <a:rPr lang="en-GB" sz="1400" dirty="0" smtClean="0"/>
              <a:t>), al cui </a:t>
            </a:r>
            <a:r>
              <a:rPr lang="en-GB" sz="1400" dirty="0" err="1" smtClean="0"/>
              <a:t>interno</a:t>
            </a:r>
            <a:r>
              <a:rPr lang="en-GB" sz="1400" dirty="0" smtClean="0"/>
              <a:t> </a:t>
            </a:r>
            <a:r>
              <a:rPr lang="en-GB" sz="1400" dirty="0" err="1" smtClean="0"/>
              <a:t>ritroviamo</a:t>
            </a:r>
            <a:r>
              <a:rPr lang="en-GB" sz="1400" dirty="0" smtClean="0"/>
              <a:t> </a:t>
            </a:r>
            <a:r>
              <a:rPr lang="en-GB" sz="1400" dirty="0" err="1" smtClean="0"/>
              <a:t>gli</a:t>
            </a:r>
            <a:r>
              <a:rPr lang="en-GB" sz="1400" dirty="0" smtClean="0"/>
              <a:t> </a:t>
            </a:r>
            <a:r>
              <a:rPr lang="en-GB" sz="1400" b="1" dirty="0" err="1" smtClean="0"/>
              <a:t>enti</a:t>
            </a:r>
            <a:r>
              <a:rPr lang="en-GB" sz="1400" b="1" dirty="0" smtClean="0"/>
              <a:t> </a:t>
            </a:r>
            <a:r>
              <a:rPr lang="en-GB" sz="1400" dirty="0" err="1" smtClean="0"/>
              <a:t>che</a:t>
            </a:r>
            <a:r>
              <a:rPr lang="en-GB" sz="1400" dirty="0" smtClean="0"/>
              <a:t> </a:t>
            </a:r>
            <a:r>
              <a:rPr lang="en-GB" sz="1400" dirty="0" err="1" smtClean="0"/>
              <a:t>promuovono</a:t>
            </a:r>
            <a:r>
              <a:rPr lang="en-GB" sz="1400" dirty="0" smtClean="0"/>
              <a:t> </a:t>
            </a:r>
            <a:r>
              <a:rPr lang="en-GB" sz="1400" dirty="0" err="1" smtClean="0"/>
              <a:t>quelle</a:t>
            </a:r>
            <a:r>
              <a:rPr lang="en-GB" sz="1400" dirty="0" smtClean="0"/>
              <a:t> </a:t>
            </a:r>
            <a:r>
              <a:rPr lang="en-GB" sz="1400" dirty="0" err="1" smtClean="0"/>
              <a:t>tipologie</a:t>
            </a:r>
            <a:r>
              <a:rPr lang="en-GB" sz="1400" dirty="0" smtClean="0"/>
              <a:t> </a:t>
            </a:r>
            <a:r>
              <a:rPr lang="en-GB" sz="1400" dirty="0" err="1" smtClean="0"/>
              <a:t>di</a:t>
            </a:r>
            <a:r>
              <a:rPr lang="en-GB" sz="1400" dirty="0" smtClean="0"/>
              <a:t> </a:t>
            </a:r>
            <a:r>
              <a:rPr lang="en-GB" sz="1400" dirty="0" err="1" smtClean="0"/>
              <a:t>aste</a:t>
            </a:r>
            <a:r>
              <a:rPr lang="en-GB" sz="1400" dirty="0" smtClean="0"/>
              <a:t>. La </a:t>
            </a:r>
            <a:r>
              <a:rPr lang="en-GB" sz="1400" dirty="0" err="1" smtClean="0"/>
              <a:t>pagina</a:t>
            </a:r>
            <a:r>
              <a:rPr lang="en-GB" sz="1400" dirty="0" smtClean="0"/>
              <a:t> </a:t>
            </a:r>
            <a:r>
              <a:rPr lang="en-GB" sz="1400" dirty="0" err="1" smtClean="0"/>
              <a:t>di</a:t>
            </a:r>
            <a:r>
              <a:rPr lang="en-GB" sz="1400" dirty="0" smtClean="0"/>
              <a:t> </a:t>
            </a:r>
            <a:r>
              <a:rPr lang="en-GB" sz="1400" dirty="0" err="1" smtClean="0"/>
              <a:t>ogni</a:t>
            </a:r>
            <a:r>
              <a:rPr lang="en-GB" sz="1400" dirty="0" smtClean="0"/>
              <a:t> </a:t>
            </a:r>
            <a:r>
              <a:rPr lang="en-GB" sz="1400" dirty="0" err="1" smtClean="0"/>
              <a:t>ente</a:t>
            </a:r>
            <a:r>
              <a:rPr lang="en-GB" sz="1400" dirty="0" smtClean="0"/>
              <a:t> </a:t>
            </a:r>
            <a:r>
              <a:rPr lang="en-GB" sz="1400" dirty="0" err="1" smtClean="0"/>
              <a:t>presenta</a:t>
            </a:r>
            <a:r>
              <a:rPr lang="en-GB" sz="1400" dirty="0" smtClean="0"/>
              <a:t> </a:t>
            </a:r>
            <a:r>
              <a:rPr lang="en-GB" sz="1400" dirty="0" err="1" smtClean="0"/>
              <a:t>l’archivio</a:t>
            </a:r>
            <a:r>
              <a:rPr lang="en-GB" sz="1400" dirty="0" smtClean="0"/>
              <a:t> </a:t>
            </a:r>
            <a:r>
              <a:rPr lang="en-GB" sz="1400" dirty="0" err="1" smtClean="0"/>
              <a:t>di</a:t>
            </a:r>
            <a:r>
              <a:rPr lang="en-GB" sz="1400" dirty="0" smtClean="0"/>
              <a:t> </a:t>
            </a:r>
            <a:r>
              <a:rPr lang="en-GB" sz="1400" dirty="0" err="1" smtClean="0"/>
              <a:t>tutti</a:t>
            </a:r>
            <a:r>
              <a:rPr lang="en-GB" sz="1400" dirty="0" smtClean="0"/>
              <a:t> </a:t>
            </a:r>
            <a:r>
              <a:rPr lang="en-GB" sz="1400" dirty="0" err="1" smtClean="0"/>
              <a:t>i</a:t>
            </a:r>
            <a:r>
              <a:rPr lang="en-GB" sz="1400" dirty="0" smtClean="0"/>
              <a:t> </a:t>
            </a:r>
            <a:r>
              <a:rPr lang="en-GB" sz="1400" dirty="0" err="1" smtClean="0"/>
              <a:t>bandi</a:t>
            </a:r>
            <a:r>
              <a:rPr lang="en-GB" sz="1400" dirty="0" smtClean="0"/>
              <a:t> </a:t>
            </a:r>
            <a:r>
              <a:rPr lang="en-GB" sz="1400" dirty="0" err="1" smtClean="0"/>
              <a:t>pubblicati</a:t>
            </a:r>
            <a:r>
              <a:rPr lang="en-GB" sz="1400" dirty="0" smtClean="0"/>
              <a:t>, in </a:t>
            </a:r>
            <a:r>
              <a:rPr lang="en-GB" sz="1400" dirty="0" err="1" smtClean="0"/>
              <a:t>ordine</a:t>
            </a:r>
            <a:r>
              <a:rPr lang="en-GB" sz="1400" dirty="0" smtClean="0"/>
              <a:t> </a:t>
            </a:r>
            <a:r>
              <a:rPr lang="en-GB" sz="1400" dirty="0" err="1" smtClean="0"/>
              <a:t>cronologico</a:t>
            </a:r>
            <a:r>
              <a:rPr lang="en-GB" sz="1400" dirty="0" smtClean="0"/>
              <a:t> ( con lo </a:t>
            </a:r>
            <a:r>
              <a:rPr lang="en-GB" sz="1400" dirty="0" err="1" smtClean="0"/>
              <a:t>stato</a:t>
            </a:r>
            <a:r>
              <a:rPr lang="en-GB" sz="1400" dirty="0" smtClean="0"/>
              <a:t> </a:t>
            </a:r>
            <a:r>
              <a:rPr lang="en-GB" sz="1400" dirty="0" err="1" smtClean="0"/>
              <a:t>aperto</a:t>
            </a:r>
            <a:r>
              <a:rPr lang="en-GB" sz="1400" dirty="0" smtClean="0"/>
              <a:t>/</a:t>
            </a:r>
            <a:r>
              <a:rPr lang="en-GB" sz="1400" dirty="0" err="1" smtClean="0"/>
              <a:t>chiuso</a:t>
            </a:r>
            <a:r>
              <a:rPr lang="en-GB" sz="1400" dirty="0" smtClean="0"/>
              <a:t>). </a:t>
            </a:r>
          </a:p>
          <a:p>
            <a:r>
              <a:rPr lang="en-GB" sz="1400" dirty="0" err="1" smtClean="0"/>
              <a:t>Scendendo</a:t>
            </a:r>
            <a:r>
              <a:rPr lang="en-GB" sz="1400" dirty="0" smtClean="0"/>
              <a:t> </a:t>
            </a:r>
            <a:r>
              <a:rPr lang="en-GB" sz="1400" dirty="0" err="1" smtClean="0"/>
              <a:t>nel</a:t>
            </a:r>
            <a:r>
              <a:rPr lang="en-GB" sz="1400" dirty="0" smtClean="0"/>
              <a:t> </a:t>
            </a:r>
            <a:r>
              <a:rPr lang="en-GB" sz="1400" dirty="0" err="1" smtClean="0"/>
              <a:t>dettaglio</a:t>
            </a:r>
            <a:r>
              <a:rPr lang="en-GB" sz="1400" dirty="0" smtClean="0"/>
              <a:t> </a:t>
            </a:r>
            <a:r>
              <a:rPr lang="en-GB" sz="1400" dirty="0" err="1" smtClean="0"/>
              <a:t>della</a:t>
            </a:r>
            <a:r>
              <a:rPr lang="en-GB" sz="1400" dirty="0" smtClean="0"/>
              <a:t> </a:t>
            </a:r>
            <a:r>
              <a:rPr lang="en-GB" sz="1400" dirty="0" err="1" smtClean="0"/>
              <a:t>pagina</a:t>
            </a:r>
            <a:r>
              <a:rPr lang="en-GB" sz="1400" dirty="0" smtClean="0"/>
              <a:t> del </a:t>
            </a:r>
            <a:r>
              <a:rPr lang="en-GB" sz="1400" dirty="0" err="1" smtClean="0"/>
              <a:t>singolo</a:t>
            </a:r>
            <a:r>
              <a:rPr lang="en-GB" sz="1400" dirty="0" smtClean="0"/>
              <a:t> </a:t>
            </a:r>
            <a:r>
              <a:rPr lang="en-GB" sz="1400" dirty="0" err="1" smtClean="0"/>
              <a:t>bando</a:t>
            </a:r>
            <a:r>
              <a:rPr lang="en-GB" sz="1400" dirty="0" smtClean="0"/>
              <a:t>  </a:t>
            </a:r>
            <a:r>
              <a:rPr lang="en-GB" sz="1400" dirty="0" err="1" smtClean="0"/>
              <a:t>ritroviamo</a:t>
            </a:r>
            <a:r>
              <a:rPr lang="en-GB" sz="1400" dirty="0" smtClean="0"/>
              <a:t> </a:t>
            </a:r>
            <a:r>
              <a:rPr lang="en-GB" sz="1400" dirty="0" err="1" smtClean="0"/>
              <a:t>tutti</a:t>
            </a:r>
            <a:r>
              <a:rPr lang="en-GB" sz="1400" dirty="0" smtClean="0"/>
              <a:t> </a:t>
            </a:r>
            <a:r>
              <a:rPr lang="en-GB" sz="1400" dirty="0" err="1" smtClean="0"/>
              <a:t>i</a:t>
            </a:r>
            <a:r>
              <a:rPr lang="en-GB" sz="1400" dirty="0" smtClean="0"/>
              <a:t> </a:t>
            </a:r>
            <a:r>
              <a:rPr lang="en-GB" sz="1400" dirty="0" err="1" smtClean="0"/>
              <a:t>lotti</a:t>
            </a:r>
            <a:r>
              <a:rPr lang="en-GB" sz="1400" dirty="0" smtClean="0"/>
              <a:t> </a:t>
            </a:r>
            <a:r>
              <a:rPr lang="en-GB" sz="1400" dirty="0" err="1" smtClean="0"/>
              <a:t>messi</a:t>
            </a:r>
            <a:r>
              <a:rPr lang="en-GB" sz="1400" dirty="0" smtClean="0"/>
              <a:t> </a:t>
            </a:r>
            <a:r>
              <a:rPr lang="en-GB" sz="1400" dirty="0" err="1" smtClean="0"/>
              <a:t>all’asta</a:t>
            </a:r>
            <a:r>
              <a:rPr lang="en-GB" sz="1400" dirty="0" smtClean="0"/>
              <a:t> </a:t>
            </a:r>
            <a:r>
              <a:rPr lang="en-GB" sz="1400" dirty="0" err="1" smtClean="0"/>
              <a:t>più</a:t>
            </a:r>
            <a:r>
              <a:rPr lang="en-GB" sz="1400" dirty="0" smtClean="0"/>
              <a:t> </a:t>
            </a:r>
            <a:r>
              <a:rPr lang="en-GB" sz="1400" dirty="0" err="1" smtClean="0"/>
              <a:t>altri</a:t>
            </a:r>
            <a:r>
              <a:rPr lang="en-GB" sz="1400" dirty="0" smtClean="0"/>
              <a:t> </a:t>
            </a:r>
            <a:r>
              <a:rPr lang="en-GB" sz="1400" dirty="0" err="1" smtClean="0"/>
              <a:t>documenti</a:t>
            </a:r>
            <a:r>
              <a:rPr lang="en-GB" sz="1400" dirty="0" smtClean="0"/>
              <a:t> </a:t>
            </a:r>
            <a:r>
              <a:rPr lang="en-GB" sz="1400" dirty="0" err="1" smtClean="0"/>
              <a:t>generici</a:t>
            </a:r>
            <a:r>
              <a:rPr lang="en-GB" sz="1400" dirty="0" smtClean="0"/>
              <a:t> (</a:t>
            </a:r>
            <a:r>
              <a:rPr lang="en-GB" sz="1400" dirty="0" err="1" smtClean="0"/>
              <a:t>disciplinare</a:t>
            </a:r>
            <a:r>
              <a:rPr lang="en-GB" sz="1400" dirty="0" smtClean="0"/>
              <a:t>, </a:t>
            </a:r>
            <a:r>
              <a:rPr lang="en-GB" sz="1400" dirty="0" err="1" smtClean="0"/>
              <a:t>calendario</a:t>
            </a:r>
            <a:r>
              <a:rPr lang="en-GB" sz="1400" dirty="0" smtClean="0"/>
              <a:t> </a:t>
            </a:r>
            <a:r>
              <a:rPr lang="en-GB" sz="1400" dirty="0" err="1" smtClean="0"/>
              <a:t>visite</a:t>
            </a:r>
            <a:r>
              <a:rPr lang="en-GB" sz="1400" dirty="0" smtClean="0"/>
              <a:t>, </a:t>
            </a:r>
            <a:r>
              <a:rPr lang="en-GB" sz="1400" dirty="0" err="1" smtClean="0"/>
              <a:t>ecc</a:t>
            </a:r>
            <a:r>
              <a:rPr lang="en-GB" sz="1400" dirty="0" smtClean="0"/>
              <a:t>). </a:t>
            </a:r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Alberatura logica della RAN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>
            <a:off x="2686912" y="2924944"/>
            <a:ext cx="3024336" cy="8239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Tipologia</a:t>
            </a:r>
            <a:br>
              <a:rPr lang="it-IT" dirty="0" smtClean="0"/>
            </a:br>
            <a:r>
              <a:rPr lang="it-IT" dirty="0" smtClean="0"/>
              <a:t> (dismissione, giudiziarie, ecc)</a:t>
            </a:r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3046952" y="3807882"/>
            <a:ext cx="2407322" cy="8452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Ente </a:t>
            </a:r>
            <a:br>
              <a:rPr lang="it-IT" dirty="0" smtClean="0"/>
            </a:br>
            <a:r>
              <a:rPr lang="it-IT" dirty="0" smtClean="0"/>
              <a:t>(inail, </a:t>
            </a:r>
            <a:r>
              <a:rPr lang="it-IT" dirty="0" err="1" smtClean="0"/>
              <a:t>ice</a:t>
            </a:r>
            <a:r>
              <a:rPr lang="it-IT" dirty="0" smtClean="0"/>
              <a:t>, cri, ministero difesa, ecc)</a:t>
            </a:r>
            <a:endParaRPr lang="it-IT" dirty="0"/>
          </a:p>
        </p:txBody>
      </p:sp>
      <p:sp>
        <p:nvSpPr>
          <p:cNvPr id="14" name="Rettangolo 13"/>
          <p:cNvSpPr/>
          <p:nvPr/>
        </p:nvSpPr>
        <p:spPr>
          <a:xfrm>
            <a:off x="3271801" y="4797152"/>
            <a:ext cx="19082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bandi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2767745" y="5373216"/>
            <a:ext cx="153017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Lotti 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4337974" y="5373216"/>
            <a:ext cx="153017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Allegati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0761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Sub-Homepage RAN - </a:t>
            </a:r>
            <a:r>
              <a:rPr lang="en-GB" dirty="0" err="1" smtClean="0"/>
              <a:t>aste</a:t>
            </a:r>
            <a:r>
              <a:rPr lang="en-GB" dirty="0" smtClean="0"/>
              <a:t> in </a:t>
            </a:r>
            <a:r>
              <a:rPr lang="en-GB" dirty="0" err="1" smtClean="0"/>
              <a:t>corso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4</a:t>
            </a:fld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014" y="1152129"/>
            <a:ext cx="5118450" cy="46531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8" name="Rectangle 7"/>
          <p:cNvSpPr/>
          <p:nvPr/>
        </p:nvSpPr>
        <p:spPr>
          <a:xfrm>
            <a:off x="3630014" y="2348880"/>
            <a:ext cx="869978" cy="792088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sellaDiTesto 14"/>
          <p:cNvSpPr txBox="1"/>
          <p:nvPr/>
        </p:nvSpPr>
        <p:spPr>
          <a:xfrm>
            <a:off x="179512" y="764704"/>
            <a:ext cx="3096344" cy="11079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1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menu </a:t>
            </a:r>
            <a:r>
              <a:rPr lang="it-IT" sz="1100" b="1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tipologie aste </a:t>
            </a: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(es. Dismissioni  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- Giudiziarie – Enti Privati – ecc). Cliccando su una voce di menu ad accordion l’utente visualizza gli</a:t>
            </a:r>
            <a:r>
              <a:rPr lang="it-IT" sz="11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Enti </a:t>
            </a: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(es. INAIL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, CRI, ICE, MINISTERO DIFESA, ecc) che promuovono dei bandi relativamente alla tipologia di asta selezionata. </a:t>
            </a:r>
          </a:p>
        </p:txBody>
      </p:sp>
      <p:cxnSp>
        <p:nvCxnSpPr>
          <p:cNvPr id="10" name="Connettore 2 39"/>
          <p:cNvCxnSpPr>
            <a:stCxn id="8" idx="1"/>
            <a:endCxn id="9" idx="3"/>
          </p:cNvCxnSpPr>
          <p:nvPr/>
        </p:nvCxnSpPr>
        <p:spPr>
          <a:xfrm flipH="1" flipV="1">
            <a:off x="3275856" y="1318702"/>
            <a:ext cx="354158" cy="14262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630014" y="3213126"/>
            <a:ext cx="869978" cy="791938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asellaDiTesto 14"/>
          <p:cNvSpPr txBox="1"/>
          <p:nvPr/>
        </p:nvSpPr>
        <p:spPr>
          <a:xfrm>
            <a:off x="179512" y="1986225"/>
            <a:ext cx="3096344" cy="938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menu </a:t>
            </a:r>
            <a:r>
              <a:rPr lang="it-IT" sz="1100" b="1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informativo 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della sezione, che prevede le faq ed eventuali pagine descrittive. Tali pagine si comporteranno come le attuali info generali, quindi sarà possibile valorizzare il testo, inserire link e allegare file. </a:t>
            </a:r>
          </a:p>
        </p:txBody>
      </p:sp>
      <p:cxnSp>
        <p:nvCxnSpPr>
          <p:cNvPr id="15" name="Connettore 2 39"/>
          <p:cNvCxnSpPr>
            <a:stCxn id="13" idx="1"/>
            <a:endCxn id="14" idx="3"/>
          </p:cNvCxnSpPr>
          <p:nvPr/>
        </p:nvCxnSpPr>
        <p:spPr>
          <a:xfrm flipH="1" flipV="1">
            <a:off x="3275856" y="2455585"/>
            <a:ext cx="354158" cy="11535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566118" y="2348880"/>
            <a:ext cx="4110338" cy="720080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asellaDiTesto 14"/>
          <p:cNvSpPr txBox="1"/>
          <p:nvPr/>
        </p:nvSpPr>
        <p:spPr>
          <a:xfrm>
            <a:off x="179512" y="3068960"/>
            <a:ext cx="3096344" cy="11079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bg1"/>
                </a:solidFill>
                <a:latin typeface="+mj-lt"/>
              </a:rPr>
              <a:t>motore di ricerca </a:t>
            </a:r>
            <a:r>
              <a:rPr lang="it-IT" sz="1100" dirty="0">
                <a:solidFill>
                  <a:schemeClr val="bg1"/>
                </a:solidFill>
                <a:latin typeface="+mj-lt"/>
              </a:rPr>
              <a:t>che </a:t>
            </a:r>
            <a:r>
              <a:rPr lang="it-IT" sz="1100" dirty="0" smtClean="0">
                <a:solidFill>
                  <a:schemeClr val="bg1"/>
                </a:solidFill>
                <a:latin typeface="+mj-lt"/>
              </a:rPr>
              <a:t>prevede </a:t>
            </a:r>
            <a:r>
              <a:rPr lang="it-IT" sz="1100" dirty="0">
                <a:solidFill>
                  <a:schemeClr val="bg1"/>
                </a:solidFill>
                <a:latin typeface="+mj-lt"/>
              </a:rPr>
              <a:t>un campo per la ricerca libera e una serie di </a:t>
            </a:r>
            <a:r>
              <a:rPr lang="it-IT" sz="1100" dirty="0" smtClean="0">
                <a:solidFill>
                  <a:schemeClr val="bg1"/>
                </a:solidFill>
                <a:latin typeface="+mj-lt"/>
              </a:rPr>
              <a:t>filtri da concordore con il cliente e che dovranno essere associati ad ogni lotto al momento dell’inserimento (metadati). Il motore di ricerca resta sempre presente in tutte le pagine della sezione RAN</a:t>
            </a:r>
            <a:endParaRPr lang="it-IT" sz="11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19" name="Connettore 2 39"/>
          <p:cNvCxnSpPr>
            <a:stCxn id="17" idx="1"/>
            <a:endCxn id="18" idx="3"/>
          </p:cNvCxnSpPr>
          <p:nvPr/>
        </p:nvCxnSpPr>
        <p:spPr>
          <a:xfrm flipH="1">
            <a:off x="3275856" y="2708920"/>
            <a:ext cx="1290262" cy="9140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6" name="CasellaDiTesto 14"/>
          <p:cNvSpPr txBox="1"/>
          <p:nvPr/>
        </p:nvSpPr>
        <p:spPr>
          <a:xfrm>
            <a:off x="179512" y="4334907"/>
            <a:ext cx="3096344" cy="2616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dirty="0" smtClean="0">
                <a:solidFill>
                  <a:schemeClr val="bg1"/>
                </a:solidFill>
                <a:latin typeface="+mj-lt"/>
              </a:rPr>
              <a:t>Titolo e descrizione della sezione RAN</a:t>
            </a:r>
            <a:endParaRPr lang="it-IT" sz="11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27" name="Connettore 2 39"/>
          <p:cNvCxnSpPr>
            <a:stCxn id="36" idx="1"/>
            <a:endCxn id="26" idx="3"/>
          </p:cNvCxnSpPr>
          <p:nvPr/>
        </p:nvCxnSpPr>
        <p:spPr>
          <a:xfrm flipH="1">
            <a:off x="3275856" y="3282183"/>
            <a:ext cx="1290262" cy="118352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CasellaDiTesto 14"/>
          <p:cNvSpPr txBox="1"/>
          <p:nvPr/>
        </p:nvSpPr>
        <p:spPr>
          <a:xfrm>
            <a:off x="179512" y="4751566"/>
            <a:ext cx="3096344" cy="2616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dirty="0" smtClean="0">
                <a:solidFill>
                  <a:schemeClr val="bg1"/>
                </a:solidFill>
                <a:latin typeface="+mj-lt"/>
              </a:rPr>
              <a:t>Box con in evidenza  tutte le aste in corso</a:t>
            </a:r>
            <a:endParaRPr lang="it-IT" sz="11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30" name="Connettore 2 39"/>
          <p:cNvCxnSpPr>
            <a:stCxn id="37" idx="1"/>
            <a:endCxn id="29" idx="3"/>
          </p:cNvCxnSpPr>
          <p:nvPr/>
        </p:nvCxnSpPr>
        <p:spPr>
          <a:xfrm flipH="1">
            <a:off x="3275856" y="4060219"/>
            <a:ext cx="1290262" cy="822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3" name="CasellaDiTesto 14"/>
          <p:cNvSpPr txBox="1"/>
          <p:nvPr/>
        </p:nvSpPr>
        <p:spPr>
          <a:xfrm>
            <a:off x="179512" y="5200164"/>
            <a:ext cx="3096344" cy="938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dirty="0">
                <a:solidFill>
                  <a:schemeClr val="bg1"/>
                </a:solidFill>
                <a:latin typeface="+mj-lt"/>
              </a:rPr>
              <a:t>Slider di loghi per le convenzioni. Possibilità di inserirne N, come ad esempio logo Inail, Logo CRI. Cliccando si può accedere a una pagina esterna o interna. Non è obbligatorio inserire il link, senza link  si visualizza solo il logo </a:t>
            </a:r>
          </a:p>
        </p:txBody>
      </p:sp>
      <p:cxnSp>
        <p:nvCxnSpPr>
          <p:cNvPr id="34" name="Connettore 2 39"/>
          <p:cNvCxnSpPr>
            <a:stCxn id="38" idx="1"/>
            <a:endCxn id="33" idx="3"/>
          </p:cNvCxnSpPr>
          <p:nvPr/>
        </p:nvCxnSpPr>
        <p:spPr>
          <a:xfrm flipH="1">
            <a:off x="3275856" y="5185257"/>
            <a:ext cx="1270511" cy="4842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566118" y="3113210"/>
            <a:ext cx="4110338" cy="337946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4566118" y="3539310"/>
            <a:ext cx="4110338" cy="1041817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4546367" y="4853281"/>
            <a:ext cx="4110338" cy="663951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42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Sub-Homepage RAN – </a:t>
            </a:r>
            <a:r>
              <a:rPr lang="en-GB" dirty="0" err="1" smtClean="0"/>
              <a:t>aste</a:t>
            </a:r>
            <a:r>
              <a:rPr lang="en-GB" dirty="0" smtClean="0"/>
              <a:t> </a:t>
            </a:r>
            <a:r>
              <a:rPr lang="en-GB" dirty="0" err="1" smtClean="0"/>
              <a:t>chiuse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5</a:t>
            </a:fld>
            <a:endParaRPr lang="it-IT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842" y="980728"/>
            <a:ext cx="5990622" cy="48812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5" name="CasellaDiTesto 14"/>
          <p:cNvSpPr txBox="1"/>
          <p:nvPr/>
        </p:nvSpPr>
        <p:spPr>
          <a:xfrm>
            <a:off x="467544" y="1986225"/>
            <a:ext cx="1944216" cy="600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b="1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Esempio home </a:t>
            </a:r>
            <a:r>
              <a:rPr lang="it-IT" sz="1100" b="1" dirty="0" err="1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page</a:t>
            </a:r>
            <a:r>
              <a:rPr lang="it-IT" sz="1100" b="1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quando non ci sono aste in corso</a:t>
            </a:r>
          </a:p>
          <a:p>
            <a:endParaRPr lang="it-IT" sz="11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04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 smtClean="0"/>
              <a:t>Dettaglio</a:t>
            </a:r>
            <a:r>
              <a:rPr lang="en-GB" dirty="0" smtClean="0"/>
              <a:t> </a:t>
            </a:r>
            <a:r>
              <a:rPr lang="en-GB" dirty="0" err="1" smtClean="0"/>
              <a:t>bando</a:t>
            </a:r>
            <a:r>
              <a:rPr lang="en-GB" dirty="0" smtClean="0"/>
              <a:t> – </a:t>
            </a:r>
            <a:r>
              <a:rPr lang="en-GB" dirty="0" err="1" smtClean="0"/>
              <a:t>es</a:t>
            </a:r>
            <a:r>
              <a:rPr lang="en-GB" dirty="0" smtClean="0"/>
              <a:t>. INAIL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014" y="1213544"/>
            <a:ext cx="5118450" cy="45303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8" name="Rectangle 7"/>
          <p:cNvSpPr/>
          <p:nvPr/>
        </p:nvSpPr>
        <p:spPr>
          <a:xfrm>
            <a:off x="3630014" y="2348880"/>
            <a:ext cx="869978" cy="1296144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sellaDiTesto 14"/>
          <p:cNvSpPr txBox="1"/>
          <p:nvPr/>
        </p:nvSpPr>
        <p:spPr>
          <a:xfrm>
            <a:off x="179512" y="1219399"/>
            <a:ext cx="3096344" cy="769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Accedendo alla pagina di dettaglio, si espande il menu in relazione alla tipologia di bando. Cliccando vengono mostrate le sottocategorie, ovvero gli Enti/tribunali. </a:t>
            </a:r>
          </a:p>
        </p:txBody>
      </p:sp>
      <p:cxnSp>
        <p:nvCxnSpPr>
          <p:cNvPr id="10" name="Connettore 2 39"/>
          <p:cNvCxnSpPr>
            <a:stCxn id="8" idx="0"/>
            <a:endCxn id="9" idx="3"/>
          </p:cNvCxnSpPr>
          <p:nvPr/>
        </p:nvCxnSpPr>
        <p:spPr>
          <a:xfrm flipH="1" flipV="1">
            <a:off x="3275856" y="1604120"/>
            <a:ext cx="789147" cy="744760"/>
          </a:xfrm>
          <a:prstGeom prst="straightConnector1">
            <a:avLst/>
          </a:prstGeom>
          <a:ln w="127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14"/>
          <p:cNvSpPr txBox="1"/>
          <p:nvPr/>
        </p:nvSpPr>
        <p:spPr>
          <a:xfrm>
            <a:off x="179512" y="2591326"/>
            <a:ext cx="3096344" cy="2616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dirty="0">
                <a:solidFill>
                  <a:schemeClr val="bg1"/>
                </a:solidFill>
                <a:latin typeface="+mj-lt"/>
              </a:rPr>
              <a:t>Elenco dei </a:t>
            </a:r>
            <a:r>
              <a:rPr lang="it-IT" sz="1100" dirty="0" smtClean="0">
                <a:solidFill>
                  <a:schemeClr val="bg1"/>
                </a:solidFill>
                <a:latin typeface="+mj-lt"/>
              </a:rPr>
              <a:t>metadati </a:t>
            </a:r>
            <a:r>
              <a:rPr lang="it-IT" sz="1100" dirty="0">
                <a:solidFill>
                  <a:schemeClr val="bg1"/>
                </a:solidFill>
                <a:latin typeface="+mj-lt"/>
              </a:rPr>
              <a:t>associati al singolo bando</a:t>
            </a:r>
          </a:p>
        </p:txBody>
      </p:sp>
      <p:cxnSp>
        <p:nvCxnSpPr>
          <p:cNvPr id="30" name="Connettore 2 39"/>
          <p:cNvCxnSpPr>
            <a:stCxn id="37" idx="0"/>
            <a:endCxn id="29" idx="3"/>
          </p:cNvCxnSpPr>
          <p:nvPr/>
        </p:nvCxnSpPr>
        <p:spPr>
          <a:xfrm flipH="1" flipV="1">
            <a:off x="3275856" y="2722131"/>
            <a:ext cx="3345431" cy="7788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3" name="CasellaDiTesto 14"/>
          <p:cNvSpPr txBox="1"/>
          <p:nvPr/>
        </p:nvSpPr>
        <p:spPr>
          <a:xfrm>
            <a:off x="251520" y="3070121"/>
            <a:ext cx="2952328" cy="430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dirty="0">
                <a:solidFill>
                  <a:schemeClr val="bg1"/>
                </a:solidFill>
                <a:latin typeface="+mj-lt"/>
              </a:rPr>
              <a:t>Ogni singolo bando appartiene a una tipologia di asta (dismissioni, giudiziaria </a:t>
            </a:r>
            <a:r>
              <a:rPr lang="it-IT" sz="1100" dirty="0" smtClean="0">
                <a:solidFill>
                  <a:schemeClr val="bg1"/>
                </a:solidFill>
                <a:latin typeface="+mj-lt"/>
              </a:rPr>
              <a:t>ecc.)</a:t>
            </a:r>
            <a:endParaRPr lang="it-IT" sz="11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4" name="Connettore 2 39"/>
          <p:cNvCxnSpPr>
            <a:stCxn id="25" idx="1"/>
          </p:cNvCxnSpPr>
          <p:nvPr/>
        </p:nvCxnSpPr>
        <p:spPr>
          <a:xfrm flipH="1" flipV="1">
            <a:off x="3203848" y="3356993"/>
            <a:ext cx="4176463" cy="764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566118" y="3501008"/>
            <a:ext cx="4110338" cy="483637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4546367" y="4257473"/>
            <a:ext cx="4110338" cy="1259759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7380311" y="4021029"/>
            <a:ext cx="1263005" cy="200060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Connettore 2 39"/>
          <p:cNvCxnSpPr>
            <a:endCxn id="33" idx="3"/>
          </p:cNvCxnSpPr>
          <p:nvPr/>
        </p:nvCxnSpPr>
        <p:spPr>
          <a:xfrm flipH="1">
            <a:off x="3203848" y="2780928"/>
            <a:ext cx="648072" cy="5046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CasellaDiTesto 14"/>
          <p:cNvSpPr txBox="1"/>
          <p:nvPr/>
        </p:nvSpPr>
        <p:spPr>
          <a:xfrm>
            <a:off x="251520" y="3933056"/>
            <a:ext cx="3096344" cy="1446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b="1" dirty="0" smtClean="0">
                <a:solidFill>
                  <a:schemeClr val="bg1"/>
                </a:solidFill>
                <a:latin typeface="+mj-lt"/>
              </a:rPr>
              <a:t>Elenco </a:t>
            </a:r>
            <a:r>
              <a:rPr lang="it-IT" sz="1100" b="1" dirty="0">
                <a:solidFill>
                  <a:schemeClr val="bg1"/>
                </a:solidFill>
                <a:latin typeface="+mj-lt"/>
              </a:rPr>
              <a:t>dei lotti </a:t>
            </a:r>
            <a:r>
              <a:rPr lang="it-IT" sz="1100" dirty="0">
                <a:solidFill>
                  <a:schemeClr val="bg1"/>
                </a:solidFill>
                <a:latin typeface="+mj-lt"/>
              </a:rPr>
              <a:t>e dei diversi </a:t>
            </a:r>
            <a:r>
              <a:rPr lang="it-IT" sz="1100" b="1" dirty="0">
                <a:solidFill>
                  <a:schemeClr val="bg1"/>
                </a:solidFill>
                <a:latin typeface="+mj-lt"/>
              </a:rPr>
              <a:t>documenti tecnici e informativi</a:t>
            </a:r>
            <a:r>
              <a:rPr lang="it-IT" sz="1100" dirty="0">
                <a:solidFill>
                  <a:schemeClr val="bg1"/>
                </a:solidFill>
                <a:latin typeface="+mj-lt"/>
              </a:rPr>
              <a:t> che compongono il bando. </a:t>
            </a:r>
          </a:p>
          <a:p>
            <a:r>
              <a:rPr lang="it-IT" sz="1100" dirty="0">
                <a:solidFill>
                  <a:schemeClr val="bg1"/>
                </a:solidFill>
                <a:latin typeface="+mj-lt"/>
              </a:rPr>
              <a:t>La visualizzazione dei file è tramite accordion, permettendo di inserire un titolo e diversi allegati al suo interno. Questo strumento, come già utilizzato nella sezione attuale, consente di categorizzare le informazioni e i file, offrendo all’utente una visione più chiara e schematica. </a:t>
            </a:r>
          </a:p>
        </p:txBody>
      </p:sp>
      <p:cxnSp>
        <p:nvCxnSpPr>
          <p:cNvPr id="32" name="Connettore 2 39"/>
          <p:cNvCxnSpPr>
            <a:stCxn id="38" idx="1"/>
            <a:endCxn id="31" idx="3"/>
          </p:cNvCxnSpPr>
          <p:nvPr/>
        </p:nvCxnSpPr>
        <p:spPr>
          <a:xfrm flipH="1" flipV="1">
            <a:off x="3347864" y="4656331"/>
            <a:ext cx="1198503" cy="2310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572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 smtClean="0"/>
              <a:t>Lista</a:t>
            </a:r>
            <a:r>
              <a:rPr lang="en-GB" dirty="0" smtClean="0"/>
              <a:t> – </a:t>
            </a:r>
            <a:r>
              <a:rPr lang="en-GB" dirty="0" err="1" smtClean="0"/>
              <a:t>archivio</a:t>
            </a:r>
            <a:r>
              <a:rPr lang="en-GB" dirty="0" smtClean="0"/>
              <a:t> </a:t>
            </a:r>
            <a:r>
              <a:rPr lang="en-GB" dirty="0" err="1" smtClean="0"/>
              <a:t>bando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7</a:t>
            </a:fld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014" y="1290876"/>
            <a:ext cx="5118450" cy="38348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9" name="CasellaDiTesto 14"/>
          <p:cNvSpPr txBox="1"/>
          <p:nvPr/>
        </p:nvSpPr>
        <p:spPr>
          <a:xfrm>
            <a:off x="251520" y="2420888"/>
            <a:ext cx="3096344" cy="1277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L</a:t>
            </a: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ista 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di tutti i bandi afferenti a quell’Ente e a quella tipologia di Asta selezionata, mostrati in ordine cronologico. Per ogni bando è inoltre indicato lo </a:t>
            </a:r>
            <a:r>
              <a:rPr lang="it-IT" sz="11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stato (Aperto/Chiuso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). In questo modo l’utente ritrova nella pagina sia i bandi aperti, sia l’archivio completo di tutti i bandi chiusi. Cliccando su un bando si accede alla relativa pagina di dettaglio </a:t>
            </a: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. </a:t>
            </a:r>
            <a:endParaRPr lang="it-IT" sz="11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10" name="Connettore 2 39"/>
          <p:cNvCxnSpPr>
            <a:stCxn id="37" idx="0"/>
            <a:endCxn id="9" idx="3"/>
          </p:cNvCxnSpPr>
          <p:nvPr/>
        </p:nvCxnSpPr>
        <p:spPr>
          <a:xfrm flipH="1" flipV="1">
            <a:off x="3347864" y="3059525"/>
            <a:ext cx="3273423" cy="4414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566118" y="3501008"/>
            <a:ext cx="4110338" cy="792088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744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 smtClean="0"/>
              <a:t>Risultati</a:t>
            </a:r>
            <a:r>
              <a:rPr lang="en-GB" dirty="0" smtClean="0"/>
              <a:t> </a:t>
            </a:r>
            <a:r>
              <a:rPr lang="en-GB" dirty="0" err="1" smtClean="0"/>
              <a:t>motore</a:t>
            </a:r>
            <a:r>
              <a:rPr lang="en-GB" dirty="0" smtClean="0"/>
              <a:t> di </a:t>
            </a:r>
            <a:r>
              <a:rPr lang="en-GB" dirty="0" err="1" smtClean="0"/>
              <a:t>ricerca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8</a:t>
            </a:fld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630" y="908571"/>
            <a:ext cx="4804818" cy="46240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9" name="CasellaDiTesto 14"/>
          <p:cNvSpPr txBox="1"/>
          <p:nvPr/>
        </p:nvSpPr>
        <p:spPr>
          <a:xfrm>
            <a:off x="251520" y="2420888"/>
            <a:ext cx="3096344" cy="769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 risultati della </a:t>
            </a: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ricerca si 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compongono di una lista di risultati che comprendono il </a:t>
            </a:r>
            <a:r>
              <a:rPr lang="it-IT" sz="11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Bando e i relativi lotti 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con associati i metadati assegnati in fase di caricamento. </a:t>
            </a:r>
          </a:p>
        </p:txBody>
      </p:sp>
      <p:cxnSp>
        <p:nvCxnSpPr>
          <p:cNvPr id="10" name="Connettore 2 39"/>
          <p:cNvCxnSpPr>
            <a:stCxn id="37" idx="1"/>
            <a:endCxn id="9" idx="3"/>
          </p:cNvCxnSpPr>
          <p:nvPr/>
        </p:nvCxnSpPr>
        <p:spPr>
          <a:xfrm flipH="1" flipV="1">
            <a:off x="3347864" y="2805609"/>
            <a:ext cx="1296144" cy="1350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644008" y="3011762"/>
            <a:ext cx="3888432" cy="2289446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591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 smtClean="0"/>
              <a:t>Pagina</a:t>
            </a:r>
            <a:r>
              <a:rPr lang="en-GB" dirty="0" smtClean="0"/>
              <a:t> FAQ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9</a:t>
            </a:fld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630" y="1371841"/>
            <a:ext cx="4804818" cy="369753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9" name="CasellaDiTesto 14"/>
          <p:cNvSpPr txBox="1"/>
          <p:nvPr/>
        </p:nvSpPr>
        <p:spPr>
          <a:xfrm>
            <a:off x="251520" y="2420888"/>
            <a:ext cx="3096344" cy="430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Pagina 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informativa con FAQ, </a:t>
            </a:r>
            <a:r>
              <a:rPr lang="it-IT" sz="11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mostrate </a:t>
            </a:r>
            <a:r>
              <a:rPr lang="it-IT" sz="11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attraverso lo strumento dell’accordion. </a:t>
            </a:r>
          </a:p>
        </p:txBody>
      </p:sp>
      <p:cxnSp>
        <p:nvCxnSpPr>
          <p:cNvPr id="10" name="Connettore 2 39"/>
          <p:cNvCxnSpPr>
            <a:stCxn id="37" idx="1"/>
            <a:endCxn id="9" idx="3"/>
          </p:cNvCxnSpPr>
          <p:nvPr/>
        </p:nvCxnSpPr>
        <p:spPr>
          <a:xfrm flipH="1" flipV="1">
            <a:off x="3347864" y="2636332"/>
            <a:ext cx="1296144" cy="14767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644008" y="3284984"/>
            <a:ext cx="3888432" cy="1656184"/>
          </a:xfrm>
          <a:prstGeom prst="rect">
            <a:avLst/>
          </a:prstGeom>
          <a:solidFill>
            <a:srgbClr val="ED7D31">
              <a:alpha val="21176"/>
            </a:srgb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1186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Gradazioni di grigio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o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a di Office">
  <a:themeElements>
    <a:clrScheme name="Gradazioni di grigio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o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6984</TotalTime>
  <Words>983</Words>
  <Application>Microsoft Office PowerPoint</Application>
  <PresentationFormat>Presentazione su schermo (4:3)</PresentationFormat>
  <Paragraphs>86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12</vt:i4>
      </vt:variant>
    </vt:vector>
  </HeadingPairs>
  <TitlesOfParts>
    <vt:vector size="15" baseType="lpstr">
      <vt:lpstr>1_Tema di Office</vt:lpstr>
      <vt:lpstr>2_Tema di Office</vt:lpstr>
      <vt:lpstr>Personalizza struttura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"Alessandro Lentini"</dc:creator>
  <cp:lastModifiedBy>fabiana rocchi</cp:lastModifiedBy>
  <cp:revision>450</cp:revision>
  <dcterms:created xsi:type="dcterms:W3CDTF">2006-08-16T00:00:00Z</dcterms:created>
  <dcterms:modified xsi:type="dcterms:W3CDTF">2014-12-22T15:36:19Z</dcterms:modified>
</cp:coreProperties>
</file>